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660"/>
  </p:normalViewPr>
  <p:slideViewPr>
    <p:cSldViewPr snapToGrid="0">
      <p:cViewPr varScale="1">
        <p:scale>
          <a:sx n="45" d="100"/>
          <a:sy n="45" d="100"/>
        </p:scale>
        <p:origin x="148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4CB22A-ECFE-6265-2310-808AF5BBFA4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246EF8FA-F25C-9ACC-24E8-A9952D1B8D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EEE0935-479E-A59F-89F9-BCD5D944319B}"/>
              </a:ext>
            </a:extLst>
          </p:cNvPr>
          <p:cNvSpPr>
            <a:spLocks noGrp="1"/>
          </p:cNvSpPr>
          <p:nvPr>
            <p:ph type="dt" sz="half" idx="10"/>
          </p:nvPr>
        </p:nvSpPr>
        <p:spPr/>
        <p:txBody>
          <a:bodyPr/>
          <a:lstStyle/>
          <a:p>
            <a:fld id="{1B868064-4B08-427D-A050-BAB4ACD71D48}" type="datetimeFigureOut">
              <a:rPr lang="ru-RU" smtClean="0"/>
              <a:t>13.02.2024</a:t>
            </a:fld>
            <a:endParaRPr lang="ru-RU"/>
          </a:p>
        </p:txBody>
      </p:sp>
      <p:sp>
        <p:nvSpPr>
          <p:cNvPr id="5" name="Нижний колонтитул 4">
            <a:extLst>
              <a:ext uri="{FF2B5EF4-FFF2-40B4-BE49-F238E27FC236}">
                <a16:creationId xmlns:a16="http://schemas.microsoft.com/office/drawing/2014/main" id="{8DF048B7-930F-C0A6-7D2C-BE24AAA6062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664A66C-07D5-60DF-7639-BDAB619DEFE2}"/>
              </a:ext>
            </a:extLst>
          </p:cNvPr>
          <p:cNvSpPr>
            <a:spLocks noGrp="1"/>
          </p:cNvSpPr>
          <p:nvPr>
            <p:ph type="sldNum" sz="quarter" idx="12"/>
          </p:nvPr>
        </p:nvSpPr>
        <p:spPr/>
        <p:txBody>
          <a:bodyPr/>
          <a:lstStyle/>
          <a:p>
            <a:fld id="{75DFEBCC-B75E-48D0-B953-4BE3740EA270}" type="slidenum">
              <a:rPr lang="ru-RU" smtClean="0"/>
              <a:t>‹#›</a:t>
            </a:fld>
            <a:endParaRPr lang="ru-RU"/>
          </a:p>
        </p:txBody>
      </p:sp>
    </p:spTree>
    <p:extLst>
      <p:ext uri="{BB962C8B-B14F-4D97-AF65-F5344CB8AC3E}">
        <p14:creationId xmlns:p14="http://schemas.microsoft.com/office/powerpoint/2010/main" val="3636176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004A1C-27F0-C36B-A197-033989B691E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ECDBCFA3-B9B9-5DC6-52F0-8C2C48C64F79}"/>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CA2F33C-FCDD-50F6-1F2F-D05E2B4A9C86}"/>
              </a:ext>
            </a:extLst>
          </p:cNvPr>
          <p:cNvSpPr>
            <a:spLocks noGrp="1"/>
          </p:cNvSpPr>
          <p:nvPr>
            <p:ph type="dt" sz="half" idx="10"/>
          </p:nvPr>
        </p:nvSpPr>
        <p:spPr/>
        <p:txBody>
          <a:bodyPr/>
          <a:lstStyle/>
          <a:p>
            <a:fld id="{1B868064-4B08-427D-A050-BAB4ACD71D48}" type="datetimeFigureOut">
              <a:rPr lang="ru-RU" smtClean="0"/>
              <a:t>13.02.2024</a:t>
            </a:fld>
            <a:endParaRPr lang="ru-RU"/>
          </a:p>
        </p:txBody>
      </p:sp>
      <p:sp>
        <p:nvSpPr>
          <p:cNvPr id="5" name="Нижний колонтитул 4">
            <a:extLst>
              <a:ext uri="{FF2B5EF4-FFF2-40B4-BE49-F238E27FC236}">
                <a16:creationId xmlns:a16="http://schemas.microsoft.com/office/drawing/2014/main" id="{68638CE9-E5A0-C2E3-1BB6-5D9AABE8A90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13EE220-0B04-EE1A-2C7F-C48DBF491C00}"/>
              </a:ext>
            </a:extLst>
          </p:cNvPr>
          <p:cNvSpPr>
            <a:spLocks noGrp="1"/>
          </p:cNvSpPr>
          <p:nvPr>
            <p:ph type="sldNum" sz="quarter" idx="12"/>
          </p:nvPr>
        </p:nvSpPr>
        <p:spPr/>
        <p:txBody>
          <a:bodyPr/>
          <a:lstStyle/>
          <a:p>
            <a:fld id="{75DFEBCC-B75E-48D0-B953-4BE3740EA270}" type="slidenum">
              <a:rPr lang="ru-RU" smtClean="0"/>
              <a:t>‹#›</a:t>
            </a:fld>
            <a:endParaRPr lang="ru-RU"/>
          </a:p>
        </p:txBody>
      </p:sp>
    </p:spTree>
    <p:extLst>
      <p:ext uri="{BB962C8B-B14F-4D97-AF65-F5344CB8AC3E}">
        <p14:creationId xmlns:p14="http://schemas.microsoft.com/office/powerpoint/2010/main" val="2841430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A9493D-3B99-DAC3-7435-13433216143B}"/>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608B1E3D-9CB9-062D-52DF-E712F1EC66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E6E13686-D3BE-48BC-23D8-CFB489B45CAD}"/>
              </a:ext>
            </a:extLst>
          </p:cNvPr>
          <p:cNvSpPr>
            <a:spLocks noGrp="1"/>
          </p:cNvSpPr>
          <p:nvPr>
            <p:ph type="dt" sz="half" idx="10"/>
          </p:nvPr>
        </p:nvSpPr>
        <p:spPr/>
        <p:txBody>
          <a:bodyPr/>
          <a:lstStyle/>
          <a:p>
            <a:fld id="{1B868064-4B08-427D-A050-BAB4ACD71D48}" type="datetimeFigureOut">
              <a:rPr lang="ru-RU" smtClean="0"/>
              <a:t>13.02.2024</a:t>
            </a:fld>
            <a:endParaRPr lang="ru-RU"/>
          </a:p>
        </p:txBody>
      </p:sp>
      <p:sp>
        <p:nvSpPr>
          <p:cNvPr id="5" name="Нижний колонтитул 4">
            <a:extLst>
              <a:ext uri="{FF2B5EF4-FFF2-40B4-BE49-F238E27FC236}">
                <a16:creationId xmlns:a16="http://schemas.microsoft.com/office/drawing/2014/main" id="{43FB0142-09E0-DF60-EBB0-E1549FB8357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53B60B1-892F-2173-B0A4-E2C8D8A1BC4C}"/>
              </a:ext>
            </a:extLst>
          </p:cNvPr>
          <p:cNvSpPr>
            <a:spLocks noGrp="1"/>
          </p:cNvSpPr>
          <p:nvPr>
            <p:ph type="sldNum" sz="quarter" idx="12"/>
          </p:nvPr>
        </p:nvSpPr>
        <p:spPr/>
        <p:txBody>
          <a:bodyPr/>
          <a:lstStyle/>
          <a:p>
            <a:fld id="{75DFEBCC-B75E-48D0-B953-4BE3740EA270}" type="slidenum">
              <a:rPr lang="ru-RU" smtClean="0"/>
              <a:t>‹#›</a:t>
            </a:fld>
            <a:endParaRPr lang="ru-RU"/>
          </a:p>
        </p:txBody>
      </p:sp>
    </p:spTree>
    <p:extLst>
      <p:ext uri="{BB962C8B-B14F-4D97-AF65-F5344CB8AC3E}">
        <p14:creationId xmlns:p14="http://schemas.microsoft.com/office/powerpoint/2010/main" val="2431336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103407-0F47-6B14-1F40-B790FACD34E7}"/>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E0CE80F7-B9D7-9984-8262-AFD8C48EF7F9}"/>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51590656-1B1B-08CF-1122-11CC4F21853D}"/>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0DAAFE70-D134-1675-3A85-E62CFB3A2BA8}"/>
              </a:ext>
            </a:extLst>
          </p:cNvPr>
          <p:cNvSpPr>
            <a:spLocks noGrp="1"/>
          </p:cNvSpPr>
          <p:nvPr>
            <p:ph type="dt" sz="half" idx="10"/>
          </p:nvPr>
        </p:nvSpPr>
        <p:spPr/>
        <p:txBody>
          <a:bodyPr/>
          <a:lstStyle/>
          <a:p>
            <a:fld id="{1B868064-4B08-427D-A050-BAB4ACD71D48}" type="datetimeFigureOut">
              <a:rPr lang="ru-RU" smtClean="0"/>
              <a:t>13.02.2024</a:t>
            </a:fld>
            <a:endParaRPr lang="ru-RU"/>
          </a:p>
        </p:txBody>
      </p:sp>
      <p:sp>
        <p:nvSpPr>
          <p:cNvPr id="6" name="Нижний колонтитул 5">
            <a:extLst>
              <a:ext uri="{FF2B5EF4-FFF2-40B4-BE49-F238E27FC236}">
                <a16:creationId xmlns:a16="http://schemas.microsoft.com/office/drawing/2014/main" id="{A950217A-A25E-6EA0-2BF9-23F6264DC0C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A64B9B8-28C4-7975-A37E-8806051BC4D1}"/>
              </a:ext>
            </a:extLst>
          </p:cNvPr>
          <p:cNvSpPr>
            <a:spLocks noGrp="1"/>
          </p:cNvSpPr>
          <p:nvPr>
            <p:ph type="sldNum" sz="quarter" idx="12"/>
          </p:nvPr>
        </p:nvSpPr>
        <p:spPr/>
        <p:txBody>
          <a:bodyPr/>
          <a:lstStyle/>
          <a:p>
            <a:fld id="{75DFEBCC-B75E-48D0-B953-4BE3740EA270}" type="slidenum">
              <a:rPr lang="ru-RU" smtClean="0"/>
              <a:t>‹#›</a:t>
            </a:fld>
            <a:endParaRPr lang="ru-RU"/>
          </a:p>
        </p:txBody>
      </p:sp>
    </p:spTree>
    <p:extLst>
      <p:ext uri="{BB962C8B-B14F-4D97-AF65-F5344CB8AC3E}">
        <p14:creationId xmlns:p14="http://schemas.microsoft.com/office/powerpoint/2010/main" val="4023384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DAD358-A9AA-C8C9-F6B8-B2DA4B0CB74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978D9C3E-656C-0017-A060-AEB3B9CC65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807960F-D847-E081-A731-702AC7D43EA9}"/>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2E38EE9-200B-3365-873B-B0E25882D5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A1850A8B-946A-22EC-73F1-0CACBA2A9484}"/>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AE0155F2-4AFF-048C-049B-FF417EB98421}"/>
              </a:ext>
            </a:extLst>
          </p:cNvPr>
          <p:cNvSpPr>
            <a:spLocks noGrp="1"/>
          </p:cNvSpPr>
          <p:nvPr>
            <p:ph type="dt" sz="half" idx="10"/>
          </p:nvPr>
        </p:nvSpPr>
        <p:spPr/>
        <p:txBody>
          <a:bodyPr/>
          <a:lstStyle/>
          <a:p>
            <a:fld id="{1B868064-4B08-427D-A050-BAB4ACD71D48}" type="datetimeFigureOut">
              <a:rPr lang="ru-RU" smtClean="0"/>
              <a:t>13.02.2024</a:t>
            </a:fld>
            <a:endParaRPr lang="ru-RU"/>
          </a:p>
        </p:txBody>
      </p:sp>
      <p:sp>
        <p:nvSpPr>
          <p:cNvPr id="8" name="Нижний колонтитул 7">
            <a:extLst>
              <a:ext uri="{FF2B5EF4-FFF2-40B4-BE49-F238E27FC236}">
                <a16:creationId xmlns:a16="http://schemas.microsoft.com/office/drawing/2014/main" id="{CE3E9763-ACFF-B296-D885-D4A43F10FEFD}"/>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CB153362-4121-6A55-29B8-FDD5B49D120E}"/>
              </a:ext>
            </a:extLst>
          </p:cNvPr>
          <p:cNvSpPr>
            <a:spLocks noGrp="1"/>
          </p:cNvSpPr>
          <p:nvPr>
            <p:ph type="sldNum" sz="quarter" idx="12"/>
          </p:nvPr>
        </p:nvSpPr>
        <p:spPr/>
        <p:txBody>
          <a:bodyPr/>
          <a:lstStyle/>
          <a:p>
            <a:fld id="{75DFEBCC-B75E-48D0-B953-4BE3740EA270}" type="slidenum">
              <a:rPr lang="ru-RU" smtClean="0"/>
              <a:t>‹#›</a:t>
            </a:fld>
            <a:endParaRPr lang="ru-RU"/>
          </a:p>
        </p:txBody>
      </p:sp>
    </p:spTree>
    <p:extLst>
      <p:ext uri="{BB962C8B-B14F-4D97-AF65-F5344CB8AC3E}">
        <p14:creationId xmlns:p14="http://schemas.microsoft.com/office/powerpoint/2010/main" val="3044236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4DA72B-488B-A4CB-9B26-EB7A5BE7647F}"/>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672F5211-514D-7601-AC79-B2CADD4D0B67}"/>
              </a:ext>
            </a:extLst>
          </p:cNvPr>
          <p:cNvSpPr>
            <a:spLocks noGrp="1"/>
          </p:cNvSpPr>
          <p:nvPr>
            <p:ph type="dt" sz="half" idx="10"/>
          </p:nvPr>
        </p:nvSpPr>
        <p:spPr/>
        <p:txBody>
          <a:bodyPr/>
          <a:lstStyle/>
          <a:p>
            <a:fld id="{1B868064-4B08-427D-A050-BAB4ACD71D48}" type="datetimeFigureOut">
              <a:rPr lang="ru-RU" smtClean="0"/>
              <a:t>13.02.2024</a:t>
            </a:fld>
            <a:endParaRPr lang="ru-RU"/>
          </a:p>
        </p:txBody>
      </p:sp>
      <p:sp>
        <p:nvSpPr>
          <p:cNvPr id="4" name="Нижний колонтитул 3">
            <a:extLst>
              <a:ext uri="{FF2B5EF4-FFF2-40B4-BE49-F238E27FC236}">
                <a16:creationId xmlns:a16="http://schemas.microsoft.com/office/drawing/2014/main" id="{7E92AAA5-5EE5-DA6B-17E7-87EC6888C7B9}"/>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F8F0A46-CCEC-0FC4-5B69-1C6E71AC4F1F}"/>
              </a:ext>
            </a:extLst>
          </p:cNvPr>
          <p:cNvSpPr>
            <a:spLocks noGrp="1"/>
          </p:cNvSpPr>
          <p:nvPr>
            <p:ph type="sldNum" sz="quarter" idx="12"/>
          </p:nvPr>
        </p:nvSpPr>
        <p:spPr/>
        <p:txBody>
          <a:bodyPr/>
          <a:lstStyle/>
          <a:p>
            <a:fld id="{75DFEBCC-B75E-48D0-B953-4BE3740EA270}" type="slidenum">
              <a:rPr lang="ru-RU" smtClean="0"/>
              <a:t>‹#›</a:t>
            </a:fld>
            <a:endParaRPr lang="ru-RU"/>
          </a:p>
        </p:txBody>
      </p:sp>
    </p:spTree>
    <p:extLst>
      <p:ext uri="{BB962C8B-B14F-4D97-AF65-F5344CB8AC3E}">
        <p14:creationId xmlns:p14="http://schemas.microsoft.com/office/powerpoint/2010/main" val="1084690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02640EE0-1C2D-5053-9EFC-DA88FC1468CF}"/>
              </a:ext>
            </a:extLst>
          </p:cNvPr>
          <p:cNvSpPr>
            <a:spLocks noGrp="1"/>
          </p:cNvSpPr>
          <p:nvPr>
            <p:ph type="dt" sz="half" idx="10"/>
          </p:nvPr>
        </p:nvSpPr>
        <p:spPr/>
        <p:txBody>
          <a:bodyPr/>
          <a:lstStyle/>
          <a:p>
            <a:fld id="{1B868064-4B08-427D-A050-BAB4ACD71D48}" type="datetimeFigureOut">
              <a:rPr lang="ru-RU" smtClean="0"/>
              <a:t>13.02.2024</a:t>
            </a:fld>
            <a:endParaRPr lang="ru-RU"/>
          </a:p>
        </p:txBody>
      </p:sp>
      <p:sp>
        <p:nvSpPr>
          <p:cNvPr id="3" name="Нижний колонтитул 2">
            <a:extLst>
              <a:ext uri="{FF2B5EF4-FFF2-40B4-BE49-F238E27FC236}">
                <a16:creationId xmlns:a16="http://schemas.microsoft.com/office/drawing/2014/main" id="{F0BC69D5-444A-8A24-299D-8EFAB7547E2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3DAFF394-48B0-E986-6816-F26B471D1BE5}"/>
              </a:ext>
            </a:extLst>
          </p:cNvPr>
          <p:cNvSpPr>
            <a:spLocks noGrp="1"/>
          </p:cNvSpPr>
          <p:nvPr>
            <p:ph type="sldNum" sz="quarter" idx="12"/>
          </p:nvPr>
        </p:nvSpPr>
        <p:spPr/>
        <p:txBody>
          <a:bodyPr/>
          <a:lstStyle/>
          <a:p>
            <a:fld id="{75DFEBCC-B75E-48D0-B953-4BE3740EA270}" type="slidenum">
              <a:rPr lang="ru-RU" smtClean="0"/>
              <a:t>‹#›</a:t>
            </a:fld>
            <a:endParaRPr lang="ru-RU"/>
          </a:p>
        </p:txBody>
      </p:sp>
    </p:spTree>
    <p:extLst>
      <p:ext uri="{BB962C8B-B14F-4D97-AF65-F5344CB8AC3E}">
        <p14:creationId xmlns:p14="http://schemas.microsoft.com/office/powerpoint/2010/main" val="1222660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1C87AE-7CAE-EC5B-20DA-4E3D68FD9EA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BD3DCF3D-A2EF-8B8C-8F19-7ED1F26085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4095232F-9CC9-C7CE-A8FC-29DDD0380C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F5B88D1-7DA8-062F-58B6-988CC84135F2}"/>
              </a:ext>
            </a:extLst>
          </p:cNvPr>
          <p:cNvSpPr>
            <a:spLocks noGrp="1"/>
          </p:cNvSpPr>
          <p:nvPr>
            <p:ph type="dt" sz="half" idx="10"/>
          </p:nvPr>
        </p:nvSpPr>
        <p:spPr/>
        <p:txBody>
          <a:bodyPr/>
          <a:lstStyle/>
          <a:p>
            <a:fld id="{1B868064-4B08-427D-A050-BAB4ACD71D48}" type="datetimeFigureOut">
              <a:rPr lang="ru-RU" smtClean="0"/>
              <a:t>13.02.2024</a:t>
            </a:fld>
            <a:endParaRPr lang="ru-RU"/>
          </a:p>
        </p:txBody>
      </p:sp>
      <p:sp>
        <p:nvSpPr>
          <p:cNvPr id="6" name="Нижний колонтитул 5">
            <a:extLst>
              <a:ext uri="{FF2B5EF4-FFF2-40B4-BE49-F238E27FC236}">
                <a16:creationId xmlns:a16="http://schemas.microsoft.com/office/drawing/2014/main" id="{07EF4369-D292-8650-E461-0EEA053F695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EBDC50F-9356-4046-0E52-407F5381393E}"/>
              </a:ext>
            </a:extLst>
          </p:cNvPr>
          <p:cNvSpPr>
            <a:spLocks noGrp="1"/>
          </p:cNvSpPr>
          <p:nvPr>
            <p:ph type="sldNum" sz="quarter" idx="12"/>
          </p:nvPr>
        </p:nvSpPr>
        <p:spPr/>
        <p:txBody>
          <a:bodyPr/>
          <a:lstStyle/>
          <a:p>
            <a:fld id="{75DFEBCC-B75E-48D0-B953-4BE3740EA270}" type="slidenum">
              <a:rPr lang="ru-RU" smtClean="0"/>
              <a:t>‹#›</a:t>
            </a:fld>
            <a:endParaRPr lang="ru-RU"/>
          </a:p>
        </p:txBody>
      </p:sp>
    </p:spTree>
    <p:extLst>
      <p:ext uri="{BB962C8B-B14F-4D97-AF65-F5344CB8AC3E}">
        <p14:creationId xmlns:p14="http://schemas.microsoft.com/office/powerpoint/2010/main" val="3439210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0BD6E2-E00E-D420-62D6-FD10F6857BC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CDB1535E-C4CD-6A1D-B515-091A0CB3DC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B6C5BCFC-949F-F402-FEEC-B8B6E51E7F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DDDA967-F9C7-023C-485E-CF1E42CBEC07}"/>
              </a:ext>
            </a:extLst>
          </p:cNvPr>
          <p:cNvSpPr>
            <a:spLocks noGrp="1"/>
          </p:cNvSpPr>
          <p:nvPr>
            <p:ph type="dt" sz="half" idx="10"/>
          </p:nvPr>
        </p:nvSpPr>
        <p:spPr/>
        <p:txBody>
          <a:bodyPr/>
          <a:lstStyle/>
          <a:p>
            <a:fld id="{1B868064-4B08-427D-A050-BAB4ACD71D48}" type="datetimeFigureOut">
              <a:rPr lang="ru-RU" smtClean="0"/>
              <a:t>13.02.2024</a:t>
            </a:fld>
            <a:endParaRPr lang="ru-RU"/>
          </a:p>
        </p:txBody>
      </p:sp>
      <p:sp>
        <p:nvSpPr>
          <p:cNvPr id="6" name="Нижний колонтитул 5">
            <a:extLst>
              <a:ext uri="{FF2B5EF4-FFF2-40B4-BE49-F238E27FC236}">
                <a16:creationId xmlns:a16="http://schemas.microsoft.com/office/drawing/2014/main" id="{A301055F-02C1-9E3A-5D36-0B7212DFF8D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6E06EC4-DB9A-33F3-C94F-4F306E9C1172}"/>
              </a:ext>
            </a:extLst>
          </p:cNvPr>
          <p:cNvSpPr>
            <a:spLocks noGrp="1"/>
          </p:cNvSpPr>
          <p:nvPr>
            <p:ph type="sldNum" sz="quarter" idx="12"/>
          </p:nvPr>
        </p:nvSpPr>
        <p:spPr/>
        <p:txBody>
          <a:bodyPr/>
          <a:lstStyle/>
          <a:p>
            <a:fld id="{75DFEBCC-B75E-48D0-B953-4BE3740EA270}" type="slidenum">
              <a:rPr lang="ru-RU" smtClean="0"/>
              <a:t>‹#›</a:t>
            </a:fld>
            <a:endParaRPr lang="ru-RU"/>
          </a:p>
        </p:txBody>
      </p:sp>
    </p:spTree>
    <p:extLst>
      <p:ext uri="{BB962C8B-B14F-4D97-AF65-F5344CB8AC3E}">
        <p14:creationId xmlns:p14="http://schemas.microsoft.com/office/powerpoint/2010/main" val="1995771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112FB5-0901-95D5-5F27-12342860E278}"/>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6923EB2-DBB1-DF5B-80A6-93A61B15DC5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B090842-3C35-53E9-DCC4-DC764D98DDE4}"/>
              </a:ext>
            </a:extLst>
          </p:cNvPr>
          <p:cNvSpPr>
            <a:spLocks noGrp="1"/>
          </p:cNvSpPr>
          <p:nvPr>
            <p:ph type="dt" sz="half" idx="10"/>
          </p:nvPr>
        </p:nvSpPr>
        <p:spPr/>
        <p:txBody>
          <a:bodyPr/>
          <a:lstStyle/>
          <a:p>
            <a:fld id="{1B868064-4B08-427D-A050-BAB4ACD71D48}" type="datetimeFigureOut">
              <a:rPr lang="ru-RU" smtClean="0"/>
              <a:t>13.02.2024</a:t>
            </a:fld>
            <a:endParaRPr lang="ru-RU"/>
          </a:p>
        </p:txBody>
      </p:sp>
      <p:sp>
        <p:nvSpPr>
          <p:cNvPr id="5" name="Нижний колонтитул 4">
            <a:extLst>
              <a:ext uri="{FF2B5EF4-FFF2-40B4-BE49-F238E27FC236}">
                <a16:creationId xmlns:a16="http://schemas.microsoft.com/office/drawing/2014/main" id="{E44EE75F-D0BA-2153-0D5E-2861BFB5622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2C3B623-8C41-B462-2BB4-7F643554C726}"/>
              </a:ext>
            </a:extLst>
          </p:cNvPr>
          <p:cNvSpPr>
            <a:spLocks noGrp="1"/>
          </p:cNvSpPr>
          <p:nvPr>
            <p:ph type="sldNum" sz="quarter" idx="12"/>
          </p:nvPr>
        </p:nvSpPr>
        <p:spPr/>
        <p:txBody>
          <a:bodyPr/>
          <a:lstStyle/>
          <a:p>
            <a:fld id="{75DFEBCC-B75E-48D0-B953-4BE3740EA270}" type="slidenum">
              <a:rPr lang="ru-RU" smtClean="0"/>
              <a:t>‹#›</a:t>
            </a:fld>
            <a:endParaRPr lang="ru-RU"/>
          </a:p>
        </p:txBody>
      </p:sp>
    </p:spTree>
    <p:extLst>
      <p:ext uri="{BB962C8B-B14F-4D97-AF65-F5344CB8AC3E}">
        <p14:creationId xmlns:p14="http://schemas.microsoft.com/office/powerpoint/2010/main" val="160853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13404CD3-969C-12EC-76B1-345BE304D489}"/>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1A93CB6C-6B96-955C-D459-BD3AB7A5F9E0}"/>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10C1C27-340C-C314-6CB4-E990FF766BFE}"/>
              </a:ext>
            </a:extLst>
          </p:cNvPr>
          <p:cNvSpPr>
            <a:spLocks noGrp="1"/>
          </p:cNvSpPr>
          <p:nvPr>
            <p:ph type="dt" sz="half" idx="10"/>
          </p:nvPr>
        </p:nvSpPr>
        <p:spPr/>
        <p:txBody>
          <a:bodyPr/>
          <a:lstStyle/>
          <a:p>
            <a:fld id="{1B868064-4B08-427D-A050-BAB4ACD71D48}" type="datetimeFigureOut">
              <a:rPr lang="ru-RU" smtClean="0"/>
              <a:t>13.02.2024</a:t>
            </a:fld>
            <a:endParaRPr lang="ru-RU"/>
          </a:p>
        </p:txBody>
      </p:sp>
      <p:sp>
        <p:nvSpPr>
          <p:cNvPr id="5" name="Нижний колонтитул 4">
            <a:extLst>
              <a:ext uri="{FF2B5EF4-FFF2-40B4-BE49-F238E27FC236}">
                <a16:creationId xmlns:a16="http://schemas.microsoft.com/office/drawing/2014/main" id="{54370A37-1A2B-7CA0-3CE8-3EA9972E756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214519C-435C-B55C-4762-2C95A52B170C}"/>
              </a:ext>
            </a:extLst>
          </p:cNvPr>
          <p:cNvSpPr>
            <a:spLocks noGrp="1"/>
          </p:cNvSpPr>
          <p:nvPr>
            <p:ph type="sldNum" sz="quarter" idx="12"/>
          </p:nvPr>
        </p:nvSpPr>
        <p:spPr/>
        <p:txBody>
          <a:bodyPr/>
          <a:lstStyle/>
          <a:p>
            <a:fld id="{75DFEBCC-B75E-48D0-B953-4BE3740EA270}" type="slidenum">
              <a:rPr lang="ru-RU" smtClean="0"/>
              <a:t>‹#›</a:t>
            </a:fld>
            <a:endParaRPr lang="ru-RU"/>
          </a:p>
        </p:txBody>
      </p:sp>
    </p:spTree>
    <p:extLst>
      <p:ext uri="{BB962C8B-B14F-4D97-AF65-F5344CB8AC3E}">
        <p14:creationId xmlns:p14="http://schemas.microsoft.com/office/powerpoint/2010/main" val="1779894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AC0748-FF20-4117-DDE7-3959F62E04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6796F811-B691-B747-B58B-6D4C036E50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EE6BC13-00F1-14ED-D4B1-01CA080805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B868064-4B08-427D-A050-BAB4ACD71D48}" type="datetimeFigureOut">
              <a:rPr lang="ru-RU" smtClean="0"/>
              <a:t>13.02.2024</a:t>
            </a:fld>
            <a:endParaRPr lang="ru-RU"/>
          </a:p>
        </p:txBody>
      </p:sp>
      <p:sp>
        <p:nvSpPr>
          <p:cNvPr id="5" name="Нижний колонтитул 4">
            <a:extLst>
              <a:ext uri="{FF2B5EF4-FFF2-40B4-BE49-F238E27FC236}">
                <a16:creationId xmlns:a16="http://schemas.microsoft.com/office/drawing/2014/main" id="{F62CB288-BEB8-821C-F072-721B43773A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RU"/>
          </a:p>
        </p:txBody>
      </p:sp>
      <p:sp>
        <p:nvSpPr>
          <p:cNvPr id="6" name="Номер слайда 5">
            <a:extLst>
              <a:ext uri="{FF2B5EF4-FFF2-40B4-BE49-F238E27FC236}">
                <a16:creationId xmlns:a16="http://schemas.microsoft.com/office/drawing/2014/main" id="{35E07CA5-E2CD-77F4-4FD5-9F568A3954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5DFEBCC-B75E-48D0-B953-4BE3740EA270}" type="slidenum">
              <a:rPr lang="ru-RU" smtClean="0"/>
              <a:t>‹#›</a:t>
            </a:fld>
            <a:endParaRPr lang="ru-RU"/>
          </a:p>
        </p:txBody>
      </p:sp>
    </p:spTree>
    <p:extLst>
      <p:ext uri="{BB962C8B-B14F-4D97-AF65-F5344CB8AC3E}">
        <p14:creationId xmlns:p14="http://schemas.microsoft.com/office/powerpoint/2010/main" val="1340221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877CAC-868A-0409-D909-49F95F3622AB}"/>
              </a:ext>
            </a:extLst>
          </p:cNvPr>
          <p:cNvSpPr>
            <a:spLocks noGrp="1"/>
          </p:cNvSpPr>
          <p:nvPr>
            <p:ph type="ctrTitle"/>
          </p:nvPr>
        </p:nvSpPr>
        <p:spPr/>
        <p:txBody>
          <a:bodyPr>
            <a:normAutofit fontScale="90000"/>
          </a:bodyPr>
          <a:lstStyle/>
          <a:p>
            <a:r>
              <a:rPr lang="ru-RU" dirty="0"/>
              <a:t>Лекция 1. Основы обработки естественных языков</a:t>
            </a:r>
          </a:p>
        </p:txBody>
      </p:sp>
    </p:spTree>
    <p:extLst>
      <p:ext uri="{BB962C8B-B14F-4D97-AF65-F5344CB8AC3E}">
        <p14:creationId xmlns:p14="http://schemas.microsoft.com/office/powerpoint/2010/main" val="2194734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D8180A6-C486-1AF8-C9E7-70F28649DD7E}"/>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AE53D079-F26C-A137-FD11-3C9D402A9617}"/>
              </a:ext>
            </a:extLst>
          </p:cNvPr>
          <p:cNvSpPr>
            <a:spLocks noGrp="1"/>
          </p:cNvSpPr>
          <p:nvPr>
            <p:ph idx="1"/>
          </p:nvPr>
        </p:nvSpPr>
        <p:spPr/>
        <p:txBody>
          <a:bodyPr>
            <a:normAutofit/>
          </a:bodyPr>
          <a:lstStyle/>
          <a:p>
            <a:pPr marL="0" indent="0" algn="just">
              <a:lnSpc>
                <a:spcPct val="100000"/>
              </a:lnSpc>
              <a:buNone/>
            </a:pPr>
            <a:r>
              <a:rPr lang="ru-RU" sz="2400"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Обработка естественного языка (ОЕЯ) является областью компьютерных наук, которая занимается методами анализа, моделирования и понимания человеческого языка. Каждое интеллектуальное приложение, использующее человеческий язык, имеет в своей основе ОЕЯ . В данном курсе с </a:t>
            </a:r>
            <a:r>
              <a:rPr lang="ru-RU" sz="2400" kern="0" dirty="0">
                <a:solidFill>
                  <a:srgbClr val="333333"/>
                </a:solidFill>
                <a:latin typeface="Cambria" panose="02040503050406030204" pitchFamily="18" charset="0"/>
                <a:ea typeface="Cambria" panose="02040503050406030204" pitchFamily="18" charset="0"/>
                <a:cs typeface="Times New Roman" panose="02020603050405020304" pitchFamily="18" charset="0"/>
              </a:rPr>
              <a:t>лекций</a:t>
            </a:r>
            <a:r>
              <a:rPr lang="ru-RU" sz="2400"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 мы рассмотрим, что такое ОЕЯ , а также как использовать ОЕЯ для создания и масштабирования интеллектуальных приложений. Из-за открытого характера проблем ОЕЯ существуют десятки альтернативных подходов, которые можно использовать для решения той или иной задачи. Данный курс лекций поможет вам сориентироваться в этом лабиринте вариантов и подскажет, как выбрать наилучший вариант, исходя из вашей проблемы.</a:t>
            </a:r>
            <a:endParaRPr lang="ru-RU"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pPr>
            <a:endParaRPr lang="ru-RU" sz="2400" dirty="0"/>
          </a:p>
        </p:txBody>
      </p:sp>
    </p:spTree>
    <p:extLst>
      <p:ext uri="{BB962C8B-B14F-4D97-AF65-F5344CB8AC3E}">
        <p14:creationId xmlns:p14="http://schemas.microsoft.com/office/powerpoint/2010/main" val="2867124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CF7098-02D2-829B-E81F-EEE393B3B782}"/>
              </a:ext>
            </a:extLst>
          </p:cNvPr>
          <p:cNvSpPr txBox="1"/>
          <p:nvPr/>
        </p:nvSpPr>
        <p:spPr>
          <a:xfrm>
            <a:off x="457200" y="542925"/>
            <a:ext cx="10872788" cy="5262979"/>
          </a:xfrm>
          <a:prstGeom prst="rect">
            <a:avLst/>
          </a:prstGeom>
          <a:noFill/>
        </p:spPr>
        <p:txBody>
          <a:bodyPr wrap="square">
            <a:spAutoFit/>
          </a:bodyPr>
          <a:lstStyle/>
          <a:p>
            <a:pPr algn="just"/>
            <a:r>
              <a:rPr lang="ru-RU" sz="2400" dirty="0">
                <a:latin typeface="Times New Roman Cyr" panose="02020603050405020304" pitchFamily="18" charset="-52"/>
              </a:rPr>
              <a:t>Цель этой лекции - дать краткое представление о том, что такое ОЕЯ , прежде чем мы начнем углубляться в то, как реализовывать решения на основе ОЕЯ для различных сценариев применения. </a:t>
            </a:r>
          </a:p>
          <a:p>
            <a:pPr algn="just"/>
            <a:r>
              <a:rPr lang="ru-RU" sz="2400" dirty="0">
                <a:latin typeface="Times New Roman Cyr" panose="02020603050405020304" pitchFamily="18" charset="-52"/>
              </a:rPr>
              <a:t>Мы начнем с обзора многочисленных применений ОЕЯ в реальных сценариях, затем рассмотрим различные задачи, которые лежат в основе создания различных приложений ОЕЯ . </a:t>
            </a:r>
          </a:p>
          <a:p>
            <a:pPr algn="just"/>
            <a:r>
              <a:rPr lang="ru-RU" sz="2400" dirty="0">
                <a:latin typeface="Times New Roman Cyr" panose="02020603050405020304" pitchFamily="18" charset="-52"/>
              </a:rPr>
              <a:t>Затем мы расскажем о языке с точки зрения ОЕЯ и о том, почему ОЕЯ - это сложно. </a:t>
            </a:r>
          </a:p>
          <a:p>
            <a:pPr algn="just"/>
            <a:r>
              <a:rPr lang="ru-RU" sz="2400" dirty="0">
                <a:latin typeface="Times New Roman Cyr" panose="02020603050405020304" pitchFamily="18" charset="-52"/>
              </a:rPr>
              <a:t>После этого мы сделаем обзор эвристики, машинного обучения и глубокого обучения, а затем представим несколько часто используемых в ОЕЯ алгоритмов. После этого мы рассмотрим одно из приложений ОЕЯ . </a:t>
            </a:r>
          </a:p>
          <a:p>
            <a:pPr algn="just"/>
            <a:r>
              <a:rPr lang="ru-RU" sz="2400" dirty="0">
                <a:latin typeface="Times New Roman Cyr" panose="02020603050405020304" pitchFamily="18" charset="-52"/>
              </a:rPr>
              <a:t>Наконец, мы завершим главу обзором остальных тем книги. На рисунке 1-1 показана схема организации глав с точки зрения различных задач и приложений ОЕЯ .</a:t>
            </a:r>
          </a:p>
        </p:txBody>
      </p:sp>
    </p:spTree>
    <p:extLst>
      <p:ext uri="{BB962C8B-B14F-4D97-AF65-F5344CB8AC3E}">
        <p14:creationId xmlns:p14="http://schemas.microsoft.com/office/powerpoint/2010/main" val="261943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84C432-1E09-525A-A4FE-630F2C0EC033}"/>
              </a:ext>
            </a:extLst>
          </p:cNvPr>
          <p:cNvSpPr txBox="1"/>
          <p:nvPr/>
        </p:nvSpPr>
        <p:spPr>
          <a:xfrm>
            <a:off x="4943476" y="257175"/>
            <a:ext cx="4314825" cy="369332"/>
          </a:xfrm>
          <a:prstGeom prst="rect">
            <a:avLst/>
          </a:prstGeom>
          <a:noFill/>
        </p:spPr>
        <p:txBody>
          <a:bodyPr wrap="square" rtlCol="0">
            <a:spAutoFit/>
          </a:bodyPr>
          <a:lstStyle/>
          <a:p>
            <a:r>
              <a:rPr lang="ru-RU" dirty="0"/>
              <a:t>Рис.1 Обработка естественного языка</a:t>
            </a:r>
          </a:p>
        </p:txBody>
      </p:sp>
      <p:pic>
        <p:nvPicPr>
          <p:cNvPr id="9" name="Рисунок 8">
            <a:extLst>
              <a:ext uri="{FF2B5EF4-FFF2-40B4-BE49-F238E27FC236}">
                <a16:creationId xmlns:a16="http://schemas.microsoft.com/office/drawing/2014/main" id="{6A4C97EF-FB81-DBB9-95A4-C36F8159A937}"/>
              </a:ext>
            </a:extLst>
          </p:cNvPr>
          <p:cNvPicPr>
            <a:picLocks noChangeAspect="1"/>
          </p:cNvPicPr>
          <p:nvPr/>
        </p:nvPicPr>
        <p:blipFill>
          <a:blip r:embed="rId2"/>
          <a:stretch>
            <a:fillRect/>
          </a:stretch>
        </p:blipFill>
        <p:spPr>
          <a:xfrm>
            <a:off x="1894888" y="808797"/>
            <a:ext cx="8402223" cy="5934903"/>
          </a:xfrm>
          <a:prstGeom prst="rect">
            <a:avLst/>
          </a:prstGeom>
        </p:spPr>
      </p:pic>
    </p:spTree>
    <p:extLst>
      <p:ext uri="{BB962C8B-B14F-4D97-AF65-F5344CB8AC3E}">
        <p14:creationId xmlns:p14="http://schemas.microsoft.com/office/powerpoint/2010/main" val="1675000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F2AF77-0549-0885-9DE1-C712ABC547EB}"/>
              </a:ext>
            </a:extLst>
          </p:cNvPr>
          <p:cNvSpPr>
            <a:spLocks noGrp="1"/>
          </p:cNvSpPr>
          <p:nvPr>
            <p:ph type="title"/>
          </p:nvPr>
        </p:nvSpPr>
        <p:spPr>
          <a:xfrm>
            <a:off x="1" y="107950"/>
            <a:ext cx="12025312" cy="1325563"/>
          </a:xfrm>
        </p:spPr>
        <p:txBody>
          <a:bodyPr/>
          <a:lstStyle/>
          <a:p>
            <a:pPr algn="ctr"/>
            <a:r>
              <a:rPr lang="ru-RU" dirty="0"/>
              <a:t>Основные приложения обработка естественных языков</a:t>
            </a:r>
          </a:p>
        </p:txBody>
      </p:sp>
      <p:sp>
        <p:nvSpPr>
          <p:cNvPr id="4" name="TextBox 3">
            <a:extLst>
              <a:ext uri="{FF2B5EF4-FFF2-40B4-BE49-F238E27FC236}">
                <a16:creationId xmlns:a16="http://schemas.microsoft.com/office/drawing/2014/main" id="{56F568C3-A272-2936-AA9F-D9D2081CD8D4}"/>
              </a:ext>
            </a:extLst>
          </p:cNvPr>
          <p:cNvSpPr txBox="1"/>
          <p:nvPr/>
        </p:nvSpPr>
        <p:spPr>
          <a:xfrm>
            <a:off x="166687" y="1262063"/>
            <a:ext cx="11430000" cy="923330"/>
          </a:xfrm>
          <a:prstGeom prst="rect">
            <a:avLst/>
          </a:prstGeom>
          <a:noFill/>
        </p:spPr>
        <p:txBody>
          <a:bodyPr wrap="square">
            <a:spAutoFit/>
          </a:bodyPr>
          <a:lstStyle/>
          <a:p>
            <a:r>
              <a:rPr lang="ru-RU" dirty="0"/>
              <a:t>ОЕЯ является важным компонентом в широком спектре программных приложений, которые мы используем в повседневной жизни. Мы познакомимся с некоторыми ключевыми приложениями, а также рассмотрим некоторые общие задачи, которые можно встретить в различных приложениях ОЕЯ</a:t>
            </a:r>
          </a:p>
        </p:txBody>
      </p:sp>
      <p:sp>
        <p:nvSpPr>
          <p:cNvPr id="8" name="TextBox 7">
            <a:extLst>
              <a:ext uri="{FF2B5EF4-FFF2-40B4-BE49-F238E27FC236}">
                <a16:creationId xmlns:a16="http://schemas.microsoft.com/office/drawing/2014/main" id="{5363E68B-9F5C-C0F7-B076-0A4F6AFCFEEA}"/>
              </a:ext>
            </a:extLst>
          </p:cNvPr>
          <p:cNvSpPr txBox="1"/>
          <p:nvPr/>
        </p:nvSpPr>
        <p:spPr>
          <a:xfrm>
            <a:off x="166687" y="2313981"/>
            <a:ext cx="12025313" cy="3693319"/>
          </a:xfrm>
          <a:prstGeom prst="rect">
            <a:avLst/>
          </a:prstGeom>
          <a:noFill/>
        </p:spPr>
        <p:txBody>
          <a:bodyPr wrap="square">
            <a:spAutoFit/>
          </a:bodyPr>
          <a:lstStyle/>
          <a:p>
            <a:r>
              <a:rPr lang="ru-RU" dirty="0"/>
              <a:t>Основные приложения:</a:t>
            </a:r>
          </a:p>
          <a:p>
            <a:r>
              <a:rPr lang="ru-RU" dirty="0"/>
              <a:t>•</a:t>
            </a:r>
            <a:r>
              <a:rPr lang="ru-RU" b="1" i="1" dirty="0"/>
              <a:t>Платформы электронной почты</a:t>
            </a:r>
            <a:r>
              <a:rPr lang="ru-RU" dirty="0"/>
              <a:t>, такие как Gmail, Outlook и т. д., широко используют ОЕЯ  для обеспечения ряда функций продукта, таких как классификация спама, приоритетный ящик, извлечение событий из календаря, автозаполнение и т. д. </a:t>
            </a:r>
          </a:p>
          <a:p>
            <a:r>
              <a:rPr lang="ru-RU" b="1" dirty="0"/>
              <a:t>• Голосовые помощники</a:t>
            </a:r>
            <a:r>
              <a:rPr lang="ru-RU" dirty="0"/>
              <a:t>, такие как Apple </a:t>
            </a:r>
            <a:r>
              <a:rPr lang="ru-RU" dirty="0" err="1"/>
              <a:t>Siri</a:t>
            </a:r>
            <a:r>
              <a:rPr lang="ru-RU" dirty="0"/>
              <a:t>, Google </a:t>
            </a:r>
            <a:r>
              <a:rPr lang="ru-RU" dirty="0" err="1"/>
              <a:t>Assistant</a:t>
            </a:r>
            <a:r>
              <a:rPr lang="ru-RU" dirty="0"/>
              <a:t>, Microsoft </a:t>
            </a:r>
            <a:r>
              <a:rPr lang="ru-RU" dirty="0" err="1"/>
              <a:t>Cortana</a:t>
            </a:r>
            <a:r>
              <a:rPr lang="ru-RU" dirty="0"/>
              <a:t> и Amazon </a:t>
            </a:r>
            <a:r>
              <a:rPr lang="ru-RU" dirty="0" err="1"/>
              <a:t>Alexa</a:t>
            </a:r>
            <a:r>
              <a:rPr lang="ru-RU" dirty="0"/>
              <a:t>, используют ряд методов ОЕЯ для взаимодействия с пользователем, понимания его команд и соответствующего реагирования. •</a:t>
            </a:r>
            <a:r>
              <a:rPr lang="ru-RU" b="1" i="1" dirty="0"/>
              <a:t>Современные поисковые системы</a:t>
            </a:r>
            <a:r>
              <a:rPr lang="ru-RU" dirty="0"/>
              <a:t>, такие как Google и </a:t>
            </a:r>
            <a:r>
              <a:rPr lang="ru-RU" dirty="0" err="1"/>
              <a:t>Bing</a:t>
            </a:r>
            <a:r>
              <a:rPr lang="ru-RU" dirty="0"/>
              <a:t>, которые являются краеугольным камнем сегодняшнего интернета, активно используют ОЕЯ для решения различных подзадач, таких как понимание запросов, расширение запросов, ответы на вопросы, поиск информации, ранжирование и группировка результатов и т. д. Некоторые из этих подзадач мы рассмотрим в главе 7.</a:t>
            </a:r>
          </a:p>
          <a:p>
            <a:pPr marL="285750" indent="-285750">
              <a:buFont typeface="Arial" panose="020B0604020202020204" pitchFamily="34" charset="0"/>
              <a:buChar char="•"/>
            </a:pPr>
            <a:r>
              <a:rPr lang="ru-RU" dirty="0"/>
              <a:t> </a:t>
            </a:r>
            <a:r>
              <a:rPr lang="ru-RU" b="1" dirty="0"/>
              <a:t>Сервисы машинного перевода</a:t>
            </a:r>
            <a:r>
              <a:rPr lang="ru-RU" dirty="0"/>
              <a:t>, такие как Google </a:t>
            </a:r>
            <a:r>
              <a:rPr lang="ru-RU" dirty="0" err="1"/>
              <a:t>Translate</a:t>
            </a:r>
            <a:r>
              <a:rPr lang="ru-RU" dirty="0"/>
              <a:t>, </a:t>
            </a:r>
            <a:r>
              <a:rPr lang="ru-RU" dirty="0" err="1"/>
              <a:t>Bing</a:t>
            </a:r>
            <a:r>
              <a:rPr lang="ru-RU" dirty="0"/>
              <a:t> Microsoft </a:t>
            </a:r>
            <a:r>
              <a:rPr lang="ru-RU" dirty="0" err="1"/>
              <a:t>Translator</a:t>
            </a:r>
            <a:r>
              <a:rPr lang="ru-RU" dirty="0"/>
              <a:t> и Amazon </a:t>
            </a:r>
            <a:r>
              <a:rPr lang="ru-RU" dirty="0" err="1"/>
              <a:t>Translate</a:t>
            </a:r>
            <a:r>
              <a:rPr lang="ru-RU" dirty="0"/>
              <a:t>, все чаще используются в современном мире для решения самых разных задач и бизнес-кейсов. Эти сервисы являются прямым применением ОЕЯ . </a:t>
            </a:r>
          </a:p>
        </p:txBody>
      </p:sp>
    </p:spTree>
    <p:extLst>
      <p:ext uri="{BB962C8B-B14F-4D97-AF65-F5344CB8AC3E}">
        <p14:creationId xmlns:p14="http://schemas.microsoft.com/office/powerpoint/2010/main" val="1681651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A3A1167-EB0E-39AA-43BD-E7643E5B684D}"/>
              </a:ext>
            </a:extLst>
          </p:cNvPr>
          <p:cNvSpPr txBox="1"/>
          <p:nvPr/>
        </p:nvSpPr>
        <p:spPr>
          <a:xfrm>
            <a:off x="242888" y="371118"/>
            <a:ext cx="11510962" cy="6024726"/>
          </a:xfrm>
          <a:prstGeom prst="rect">
            <a:avLst/>
          </a:prstGeom>
          <a:noFill/>
        </p:spPr>
        <p:txBody>
          <a:bodyPr wrap="square">
            <a:spAutoFit/>
          </a:bodyPr>
          <a:lstStyle/>
          <a:p>
            <a:pPr marL="285750">
              <a:buFont typeface="Arial" panose="020B0604020202020204" pitchFamily="34" charset="0"/>
              <a:buChar char="•"/>
            </a:pPr>
            <a:r>
              <a:rPr lang="ru-RU" dirty="0"/>
              <a:t>Организации разных вертикалей анализируют свои ленты социальных сетей, чтобы лучше и глубже понять голос своих клиентов. Мы расскажем об этом в главе 8.</a:t>
            </a:r>
          </a:p>
          <a:p>
            <a:pPr marL="285750">
              <a:buFont typeface="Arial" panose="020B0604020202020204" pitchFamily="34" charset="0"/>
              <a:buChar char="•"/>
            </a:pPr>
            <a:r>
              <a:rPr lang="ru-RU" dirty="0"/>
              <a:t> ОЕЯ  широко используется для решения различных задач на платформах электронной коммерции, таких как Amazon. Они варьируются от извлечения релевантной информации из описаний товаров до понимания отзывов пользователей. Глава 9 подробно описывает эти случаи.</a:t>
            </a:r>
          </a:p>
          <a:p>
            <a:pPr marL="285750">
              <a:buFont typeface="Arial" panose="020B0604020202020204" pitchFamily="34" charset="0"/>
              <a:buChar char="•"/>
            </a:pPr>
            <a:r>
              <a:rPr lang="ru-RU" dirty="0"/>
              <a:t>Достижения ОЕЯ применяются для решения прикладных задач в таких областях, как здравоохранение, финансы и право. </a:t>
            </a:r>
            <a:endParaRPr lang="en-US" dirty="0"/>
          </a:p>
          <a:p>
            <a:pPr marL="285750">
              <a:buFont typeface="Arial" panose="020B0604020202020204" pitchFamily="34" charset="0"/>
              <a:buChar char="•"/>
            </a:pPr>
            <a:r>
              <a:rPr lang="ru-RU" dirty="0"/>
              <a:t>Такие компании, как </a:t>
            </a:r>
            <a:r>
              <a:rPr lang="ru-RU" dirty="0" err="1"/>
              <a:t>Arria</a:t>
            </a:r>
            <a:r>
              <a:rPr lang="en-US" dirty="0"/>
              <a:t>?</a:t>
            </a:r>
            <a:r>
              <a:rPr lang="ru-RU" dirty="0"/>
              <a:t> работают над использованием методов ОЕЯ  для автоматического создания отчетов в различных областях, от прогнозирования погоды до финансовых услуг.</a:t>
            </a:r>
            <a:endParaRPr lang="en-US" dirty="0"/>
          </a:p>
          <a:p>
            <a:pPr marL="342900" lvl="0">
              <a:buFont typeface="Symbol" panose="05050102010706020507" pitchFamily="18" charset="2"/>
              <a:buChar char=""/>
            </a:pPr>
            <a:r>
              <a:rPr lang="ru-RU" sz="1800"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ЕЯ лежит в основе инструментов для исправления орфографии и грамматики, таких как </a:t>
            </a:r>
            <a:r>
              <a:rPr lang="ru-RU" sz="1800" kern="0" dirty="0" err="1">
                <a:solidFill>
                  <a:srgbClr val="333333"/>
                </a:solidFill>
                <a:effectLst/>
                <a:latin typeface="Cambria" panose="02040503050406030204" pitchFamily="18" charset="0"/>
                <a:ea typeface="Cambria" panose="02040503050406030204" pitchFamily="18" charset="0"/>
                <a:cs typeface="Cambria" panose="02040503050406030204" pitchFamily="18" charset="0"/>
              </a:rPr>
              <a:t>Grammarly</a:t>
            </a:r>
            <a:r>
              <a:rPr lang="ru-RU" sz="1800"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и проверка правописания в Microsoft Word и Google </a:t>
            </a:r>
            <a:r>
              <a:rPr lang="ru-RU" sz="1800" kern="0" dirty="0" err="1">
                <a:solidFill>
                  <a:srgbClr val="333333"/>
                </a:solidFill>
                <a:effectLst/>
                <a:latin typeface="Cambria" panose="02040503050406030204" pitchFamily="18" charset="0"/>
                <a:ea typeface="Cambria" panose="02040503050406030204" pitchFamily="18" charset="0"/>
                <a:cs typeface="Cambria" panose="02040503050406030204" pitchFamily="18" charset="0"/>
              </a:rPr>
              <a:t>Docs</a:t>
            </a:r>
            <a:r>
              <a:rPr lang="ru-RU" sz="1800"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a:t>
            </a:r>
            <a:endParaRPr lang="ru-RU"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a:buFont typeface="Symbol" panose="05050102010706020507" pitchFamily="18" charset="2"/>
              <a:buChar char=""/>
            </a:pPr>
            <a:r>
              <a:rPr lang="ru-RU" sz="1800" i="1"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a:t>
            </a:r>
            <a:r>
              <a:rPr lang="ru-RU" sz="1800" i="1" kern="0" dirty="0" err="1">
                <a:solidFill>
                  <a:srgbClr val="333333"/>
                </a:solidFill>
                <a:effectLst/>
                <a:latin typeface="Cambria" panose="02040503050406030204" pitchFamily="18" charset="0"/>
                <a:ea typeface="Cambria" panose="02040503050406030204" pitchFamily="18" charset="0"/>
                <a:cs typeface="Cambria" panose="02040503050406030204" pitchFamily="18" charset="0"/>
              </a:rPr>
              <a:t>Jeopardy</a:t>
            </a:r>
            <a:r>
              <a:rPr lang="ru-RU" sz="1800" i="1"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 </a:t>
            </a:r>
            <a:r>
              <a:rPr lang="ru-RU" sz="1800"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популярное телевизионное шоу-викторина. - ОЕЯ используется в различных инструментах и технологиях обучения и оценки, таких как автоматический подсчет баллов на экзаменах, например, </a:t>
            </a:r>
            <a:r>
              <a:rPr lang="ru-RU" sz="1800" kern="0" dirty="0" err="1">
                <a:solidFill>
                  <a:srgbClr val="333333"/>
                </a:solidFill>
                <a:effectLst/>
                <a:latin typeface="Cambria" panose="02040503050406030204" pitchFamily="18" charset="0"/>
                <a:ea typeface="Cambria" panose="02040503050406030204" pitchFamily="18" charset="0"/>
                <a:cs typeface="Cambria" panose="02040503050406030204" pitchFamily="18" charset="0"/>
              </a:rPr>
              <a:t>Graduate</a:t>
            </a:r>
            <a:r>
              <a:rPr lang="ru-RU" sz="1800"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a:t>
            </a:r>
            <a:r>
              <a:rPr lang="ru-RU" sz="1800" kern="0" dirty="0" err="1">
                <a:solidFill>
                  <a:srgbClr val="333333"/>
                </a:solidFill>
                <a:effectLst/>
                <a:latin typeface="Cambria" panose="02040503050406030204" pitchFamily="18" charset="0"/>
                <a:ea typeface="Cambria" panose="02040503050406030204" pitchFamily="18" charset="0"/>
                <a:cs typeface="Cambria" panose="02040503050406030204" pitchFamily="18" charset="0"/>
              </a:rPr>
              <a:t>Record</a:t>
            </a:r>
            <a:r>
              <a:rPr lang="ru-RU" sz="1800"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a:t>
            </a:r>
            <a:r>
              <a:rPr lang="ru-RU" sz="1800" kern="0" dirty="0" err="1">
                <a:solidFill>
                  <a:srgbClr val="333333"/>
                </a:solidFill>
                <a:effectLst/>
                <a:latin typeface="Cambria" panose="02040503050406030204" pitchFamily="18" charset="0"/>
                <a:ea typeface="Cambria" panose="02040503050406030204" pitchFamily="18" charset="0"/>
                <a:cs typeface="Cambria" panose="02040503050406030204" pitchFamily="18" charset="0"/>
              </a:rPr>
              <a:t>Examination</a:t>
            </a:r>
            <a:r>
              <a:rPr lang="ru-RU" sz="1800"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(GRE), обнаружение плагиата (например, </a:t>
            </a:r>
            <a:r>
              <a:rPr lang="ru-RU" sz="1800" kern="0" dirty="0" err="1">
                <a:solidFill>
                  <a:srgbClr val="333333"/>
                </a:solidFill>
                <a:effectLst/>
                <a:latin typeface="Cambria" panose="02040503050406030204" pitchFamily="18" charset="0"/>
                <a:ea typeface="Cambria" panose="02040503050406030204" pitchFamily="18" charset="0"/>
                <a:cs typeface="Cambria" panose="02040503050406030204" pitchFamily="18" charset="0"/>
              </a:rPr>
              <a:t>Turnitin</a:t>
            </a:r>
            <a:r>
              <a:rPr lang="ru-RU" sz="1800"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интеллектуальные системы репетиторства и приложения для изучения языков, такие как </a:t>
            </a:r>
            <a:r>
              <a:rPr lang="ru-RU" sz="1800" kern="0" dirty="0" err="1">
                <a:solidFill>
                  <a:srgbClr val="333333"/>
                </a:solidFill>
                <a:effectLst/>
                <a:latin typeface="Cambria" panose="02040503050406030204" pitchFamily="18" charset="0"/>
                <a:ea typeface="Cambria" panose="02040503050406030204" pitchFamily="18" charset="0"/>
                <a:cs typeface="Cambria" panose="02040503050406030204" pitchFamily="18" charset="0"/>
              </a:rPr>
              <a:t>Duolingo</a:t>
            </a:r>
            <a:r>
              <a:rPr lang="ru-RU" sz="1800"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a:t>
            </a:r>
            <a:endParaRPr lang="ru-RU"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buFont typeface="Arial" panose="020B0604020202020204" pitchFamily="34" charset="0"/>
              <a:buChar char="•"/>
            </a:pPr>
            <a:r>
              <a:rPr lang="ru-RU" sz="1800"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ОЕЯ используется для создания больших баз знаний, таких как Google </a:t>
            </a:r>
            <a:r>
              <a:rPr lang="ru-RU" sz="1800" kern="0" dirty="0" err="1">
                <a:solidFill>
                  <a:srgbClr val="333333"/>
                </a:solidFill>
                <a:effectLst/>
                <a:latin typeface="Cambria" panose="02040503050406030204" pitchFamily="18" charset="0"/>
                <a:ea typeface="Cambria" panose="02040503050406030204" pitchFamily="18" charset="0"/>
                <a:cs typeface="Cambria" panose="02040503050406030204" pitchFamily="18" charset="0"/>
              </a:rPr>
              <a:t>Knowledge</a:t>
            </a:r>
            <a:r>
              <a:rPr lang="ru-RU" sz="1800"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a:t>
            </a:r>
            <a:r>
              <a:rPr lang="ru-RU" sz="1800" kern="0" dirty="0" err="1">
                <a:solidFill>
                  <a:srgbClr val="333333"/>
                </a:solidFill>
                <a:effectLst/>
                <a:latin typeface="Cambria" panose="02040503050406030204" pitchFamily="18" charset="0"/>
                <a:ea typeface="Cambria" panose="02040503050406030204" pitchFamily="18" charset="0"/>
                <a:cs typeface="Cambria" panose="02040503050406030204" pitchFamily="18" charset="0"/>
              </a:rPr>
              <a:t>Graph</a:t>
            </a:r>
            <a:r>
              <a:rPr lang="ru-RU" sz="1800"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которые полезны в различных приложениях, таких как поиск и ответы на вопросы.</a:t>
            </a:r>
            <a:endParaRPr lang="ru-RU" sz="18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100"/>
              </a:spcAft>
              <a:buFont typeface="Arial" panose="020B0604020202020204" pitchFamily="34" charset="0"/>
              <a:buChar char="•"/>
            </a:pPr>
            <a:r>
              <a:rPr lang="ru-RU" sz="1800"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ОЕЯ используется в различных инструментах и технологиях обучения и оценки, таких как автоматический подсчет баллов на экзаменах- ОЕЯ используется для создания больших баз знаний, таких как Google </a:t>
            </a:r>
            <a:r>
              <a:rPr lang="ru-RU" sz="1800" kern="0" dirty="0" err="1">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Knowledge</a:t>
            </a:r>
            <a:r>
              <a:rPr lang="ru-RU" sz="1800"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 </a:t>
            </a:r>
            <a:r>
              <a:rPr lang="ru-RU" sz="1800" kern="0" dirty="0" err="1">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Graph</a:t>
            </a:r>
            <a:r>
              <a:rPr lang="ru-RU" sz="1800"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 которые полезны в различных приложениях, таких как поиск и ответы на вопросы.</a:t>
            </a:r>
            <a:endParaRPr lang="ru-RU"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endParaRPr lang="ru-RU" dirty="0"/>
          </a:p>
        </p:txBody>
      </p:sp>
    </p:spTree>
    <p:extLst>
      <p:ext uri="{BB962C8B-B14F-4D97-AF65-F5344CB8AC3E}">
        <p14:creationId xmlns:p14="http://schemas.microsoft.com/office/powerpoint/2010/main" val="3393133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0C27BA-5DEC-9307-F3CE-0A17A3D25115}"/>
              </a:ext>
            </a:extLst>
          </p:cNvPr>
          <p:cNvSpPr>
            <a:spLocks noGrp="1"/>
          </p:cNvSpPr>
          <p:nvPr>
            <p:ph type="title"/>
          </p:nvPr>
        </p:nvSpPr>
        <p:spPr>
          <a:xfrm>
            <a:off x="838200" y="443568"/>
            <a:ext cx="10515600" cy="1325563"/>
          </a:xfrm>
        </p:spPr>
        <p:txBody>
          <a:bodyPr/>
          <a:lstStyle/>
          <a:p>
            <a:pPr algn="ctr"/>
            <a:r>
              <a:rPr lang="ru-RU" dirty="0"/>
              <a:t>Задачи ОЕЯ </a:t>
            </a:r>
            <a:br>
              <a:rPr lang="ru-RU" dirty="0"/>
            </a:br>
            <a:endParaRPr lang="ru-RU" dirty="0"/>
          </a:p>
        </p:txBody>
      </p:sp>
      <p:sp>
        <p:nvSpPr>
          <p:cNvPr id="4" name="TextBox 3">
            <a:extLst>
              <a:ext uri="{FF2B5EF4-FFF2-40B4-BE49-F238E27FC236}">
                <a16:creationId xmlns:a16="http://schemas.microsoft.com/office/drawing/2014/main" id="{9959F1EB-841B-0582-6200-FD02DF0E94F7}"/>
              </a:ext>
            </a:extLst>
          </p:cNvPr>
          <p:cNvSpPr txBox="1"/>
          <p:nvPr/>
        </p:nvSpPr>
        <p:spPr>
          <a:xfrm>
            <a:off x="173831" y="1697038"/>
            <a:ext cx="11844338" cy="4832092"/>
          </a:xfrm>
          <a:prstGeom prst="rect">
            <a:avLst/>
          </a:prstGeom>
          <a:noFill/>
        </p:spPr>
        <p:txBody>
          <a:bodyPr wrap="square">
            <a:spAutoFit/>
          </a:bodyPr>
          <a:lstStyle/>
          <a:p>
            <a:r>
              <a:rPr lang="ru-RU" sz="2800" dirty="0"/>
              <a:t>Существует набор фундаментальных задач, которые часто встречаются в различных проектах ОЕЯ . Хорошее знание этих задач позволит вам быть готовым к созданию различных приложений ОЕЯ  в различных вертикалях:</a:t>
            </a:r>
          </a:p>
          <a:p>
            <a:pPr marL="1371600" lvl="2" indent="-457200">
              <a:buFont typeface="Arial" panose="020B0604020202020204" pitchFamily="34" charset="0"/>
              <a:buChar char="•"/>
            </a:pPr>
            <a:r>
              <a:rPr lang="ru-RU" sz="2800" i="1" dirty="0"/>
              <a:t>Языковое моделирование</a:t>
            </a:r>
          </a:p>
          <a:p>
            <a:pPr marL="1371600" lvl="2" indent="-457200">
              <a:buFont typeface="Arial" panose="020B0604020202020204" pitchFamily="34" charset="0"/>
              <a:buChar char="•"/>
            </a:pPr>
            <a:r>
              <a:rPr lang="ru-RU" sz="2800" i="1" dirty="0"/>
              <a:t>Классификация текстов</a:t>
            </a:r>
          </a:p>
          <a:p>
            <a:pPr marL="1371600" lvl="2" indent="-457200">
              <a:buFont typeface="Arial" panose="020B0604020202020204" pitchFamily="34" charset="0"/>
              <a:buChar char="•"/>
            </a:pPr>
            <a:r>
              <a:rPr lang="ru-RU" sz="2800" i="1" dirty="0"/>
              <a:t>Извлечение информации</a:t>
            </a:r>
          </a:p>
          <a:p>
            <a:pPr marL="1371600" lvl="2" indent="-457200">
              <a:buFont typeface="Arial" panose="020B0604020202020204" pitchFamily="34" charset="0"/>
              <a:buChar char="•"/>
            </a:pPr>
            <a:r>
              <a:rPr lang="ru-RU" sz="2800" i="1" dirty="0"/>
              <a:t>Информационный поиск</a:t>
            </a:r>
          </a:p>
          <a:p>
            <a:pPr marL="1371600" lvl="2" indent="-457200">
              <a:buFont typeface="Arial" panose="020B0604020202020204" pitchFamily="34" charset="0"/>
              <a:buChar char="•"/>
            </a:pPr>
            <a:r>
              <a:rPr lang="ru-RU" sz="2800" i="1" dirty="0"/>
              <a:t>Разговорный агент</a:t>
            </a:r>
          </a:p>
          <a:p>
            <a:pPr marL="1371600" lvl="2" indent="-457200">
              <a:buFont typeface="Arial" panose="020B0604020202020204" pitchFamily="34" charset="0"/>
              <a:buChar char="•"/>
            </a:pPr>
            <a:r>
              <a:rPr lang="ru-RU" sz="2800" i="1" dirty="0"/>
              <a:t>Обобщение текста</a:t>
            </a:r>
          </a:p>
          <a:p>
            <a:pPr marL="1371600" lvl="2" indent="-457200">
              <a:buFont typeface="Arial" panose="020B0604020202020204" pitchFamily="34" charset="0"/>
              <a:buChar char="•"/>
            </a:pPr>
            <a:r>
              <a:rPr lang="ru-RU" sz="2800" i="1" dirty="0"/>
              <a:t>Ответ на вопрос</a:t>
            </a:r>
          </a:p>
        </p:txBody>
      </p:sp>
    </p:spTree>
    <p:extLst>
      <p:ext uri="{BB962C8B-B14F-4D97-AF65-F5344CB8AC3E}">
        <p14:creationId xmlns:p14="http://schemas.microsoft.com/office/powerpoint/2010/main" val="1824158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6D7D53E-0641-2950-CF98-2CAA208C94B3}"/>
              </a:ext>
            </a:extLst>
          </p:cNvPr>
          <p:cNvPicPr>
            <a:picLocks noChangeAspect="1"/>
          </p:cNvPicPr>
          <p:nvPr/>
        </p:nvPicPr>
        <p:blipFill>
          <a:blip r:embed="rId2"/>
          <a:stretch>
            <a:fillRect/>
          </a:stretch>
        </p:blipFill>
        <p:spPr>
          <a:xfrm>
            <a:off x="6943418" y="196673"/>
            <a:ext cx="3490545" cy="6432727"/>
          </a:xfrm>
          <a:prstGeom prst="rect">
            <a:avLst/>
          </a:prstGeom>
        </p:spPr>
      </p:pic>
      <p:sp>
        <p:nvSpPr>
          <p:cNvPr id="5" name="TextBox 4">
            <a:extLst>
              <a:ext uri="{FF2B5EF4-FFF2-40B4-BE49-F238E27FC236}">
                <a16:creationId xmlns:a16="http://schemas.microsoft.com/office/drawing/2014/main" id="{6F7E6401-812E-43D2-D517-4FDF32B3FCE1}"/>
              </a:ext>
            </a:extLst>
          </p:cNvPr>
          <p:cNvSpPr txBox="1"/>
          <p:nvPr/>
        </p:nvSpPr>
        <p:spPr>
          <a:xfrm>
            <a:off x="746522" y="1319898"/>
            <a:ext cx="6093618" cy="646331"/>
          </a:xfrm>
          <a:prstGeom prst="rect">
            <a:avLst/>
          </a:prstGeom>
          <a:noFill/>
        </p:spPr>
        <p:txBody>
          <a:bodyPr wrap="square">
            <a:spAutoFit/>
          </a:bodyPr>
          <a:lstStyle/>
          <a:p>
            <a:r>
              <a:rPr lang="ru-RU" dirty="0"/>
              <a:t>Рисунок 1-2. Задачи ОЕЯ , упорядоченные в соответствии с их относительной сложностью</a:t>
            </a:r>
          </a:p>
        </p:txBody>
      </p:sp>
    </p:spTree>
    <p:extLst>
      <p:ext uri="{BB962C8B-B14F-4D97-AF65-F5344CB8AC3E}">
        <p14:creationId xmlns:p14="http://schemas.microsoft.com/office/powerpoint/2010/main" val="824500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7A6441-BFA5-3D01-9960-7C429177762A}"/>
              </a:ext>
            </a:extLst>
          </p:cNvPr>
          <p:cNvSpPr>
            <a:spLocks noGrp="1"/>
          </p:cNvSpPr>
          <p:nvPr>
            <p:ph type="title"/>
          </p:nvPr>
        </p:nvSpPr>
        <p:spPr/>
        <p:txBody>
          <a:bodyPr/>
          <a:lstStyle/>
          <a:p>
            <a:pPr algn="ctr"/>
            <a:r>
              <a:rPr lang="ru-RU" dirty="0"/>
              <a:t>Что такое язык?</a:t>
            </a:r>
          </a:p>
        </p:txBody>
      </p:sp>
      <p:sp>
        <p:nvSpPr>
          <p:cNvPr id="4" name="TextBox 3">
            <a:extLst>
              <a:ext uri="{FF2B5EF4-FFF2-40B4-BE49-F238E27FC236}">
                <a16:creationId xmlns:a16="http://schemas.microsoft.com/office/drawing/2014/main" id="{71FB88B8-E1C7-2467-35A0-936E129F21E5}"/>
              </a:ext>
            </a:extLst>
          </p:cNvPr>
          <p:cNvSpPr txBox="1"/>
          <p:nvPr/>
        </p:nvSpPr>
        <p:spPr>
          <a:xfrm>
            <a:off x="838200" y="1951672"/>
            <a:ext cx="11072813" cy="3539430"/>
          </a:xfrm>
          <a:prstGeom prst="rect">
            <a:avLst/>
          </a:prstGeom>
          <a:noFill/>
        </p:spPr>
        <p:txBody>
          <a:bodyPr wrap="square">
            <a:spAutoFit/>
          </a:bodyPr>
          <a:lstStyle/>
          <a:p>
            <a:pPr algn="just"/>
            <a:r>
              <a:rPr lang="ru-RU" sz="2800" b="1" dirty="0">
                <a:latin typeface="Times New Roman Cyr" panose="02020603050405020304" pitchFamily="18" charset="-52"/>
              </a:rPr>
              <a:t>Язык </a:t>
            </a:r>
            <a:r>
              <a:rPr lang="ru-RU" sz="2800" dirty="0">
                <a:latin typeface="Times New Roman Cyr" panose="02020603050405020304" pitchFamily="18" charset="-52"/>
              </a:rPr>
              <a:t>- это структурированная система коммуникации, включающая в себя сложные комбинации составляющих ее компонентов, таких как символы, слова, предложения и т.д. </a:t>
            </a:r>
          </a:p>
          <a:p>
            <a:pPr algn="just"/>
            <a:r>
              <a:rPr lang="ru-RU" sz="2800" b="1" dirty="0">
                <a:latin typeface="Times New Roman Cyr" panose="02020603050405020304" pitchFamily="18" charset="-52"/>
              </a:rPr>
              <a:t>Лингвистика</a:t>
            </a:r>
            <a:r>
              <a:rPr lang="ru-RU" sz="2800" dirty="0">
                <a:latin typeface="Times New Roman Cyr" panose="02020603050405020304" pitchFamily="18" charset="-52"/>
              </a:rPr>
              <a:t> - это систематическое изучение языка. </a:t>
            </a:r>
          </a:p>
          <a:p>
            <a:pPr algn="just"/>
            <a:r>
              <a:rPr lang="ru-RU" sz="2800" dirty="0">
                <a:latin typeface="Times New Roman Cyr" panose="02020603050405020304" pitchFamily="18" charset="-52"/>
              </a:rPr>
              <a:t>Для изучения ОЕЯ важно понимать некоторые понятия из лингвистики о том, как устроен язык. В этой лекции мы познакомимся с ними и рассмотрим, как они связаны с некоторыми задачами ОЕЯ , которые мы перечислили ранее.</a:t>
            </a:r>
          </a:p>
        </p:txBody>
      </p:sp>
    </p:spTree>
    <p:extLst>
      <p:ext uri="{BB962C8B-B14F-4D97-AF65-F5344CB8AC3E}">
        <p14:creationId xmlns:p14="http://schemas.microsoft.com/office/powerpoint/2010/main" val="3624494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B8A5E9-6B43-83F9-369B-4D58BFFE8B39}"/>
              </a:ext>
            </a:extLst>
          </p:cNvPr>
          <p:cNvSpPr>
            <a:spLocks noGrp="1"/>
          </p:cNvSpPr>
          <p:nvPr>
            <p:ph type="title"/>
          </p:nvPr>
        </p:nvSpPr>
        <p:spPr/>
        <p:txBody>
          <a:bodyPr/>
          <a:lstStyle/>
          <a:p>
            <a:pPr algn="ctr"/>
            <a:r>
              <a:rPr lang="ru-RU" dirty="0"/>
              <a:t>Строительные блоки языка</a:t>
            </a:r>
          </a:p>
        </p:txBody>
      </p:sp>
      <p:pic>
        <p:nvPicPr>
          <p:cNvPr id="3" name="Рисунок 2">
            <a:extLst>
              <a:ext uri="{FF2B5EF4-FFF2-40B4-BE49-F238E27FC236}">
                <a16:creationId xmlns:a16="http://schemas.microsoft.com/office/drawing/2014/main" id="{171D5F38-A12A-56D6-39AA-63C27800F114}"/>
              </a:ext>
            </a:extLst>
          </p:cNvPr>
          <p:cNvPicPr>
            <a:picLocks noChangeAspect="1"/>
          </p:cNvPicPr>
          <p:nvPr/>
        </p:nvPicPr>
        <p:blipFill>
          <a:blip r:embed="rId2"/>
          <a:stretch>
            <a:fillRect/>
          </a:stretch>
        </p:blipFill>
        <p:spPr>
          <a:xfrm>
            <a:off x="6096000" y="1690688"/>
            <a:ext cx="3811239" cy="4717189"/>
          </a:xfrm>
          <a:prstGeom prst="rect">
            <a:avLst/>
          </a:prstGeom>
        </p:spPr>
      </p:pic>
      <p:sp>
        <p:nvSpPr>
          <p:cNvPr id="7" name="TextBox 6">
            <a:extLst>
              <a:ext uri="{FF2B5EF4-FFF2-40B4-BE49-F238E27FC236}">
                <a16:creationId xmlns:a16="http://schemas.microsoft.com/office/drawing/2014/main" id="{75FF556D-B9EA-DDDD-1CF7-EB5AD39F21EA}"/>
              </a:ext>
            </a:extLst>
          </p:cNvPr>
          <p:cNvSpPr txBox="1"/>
          <p:nvPr/>
        </p:nvSpPr>
        <p:spPr>
          <a:xfrm>
            <a:off x="132160" y="2891523"/>
            <a:ext cx="6093618" cy="646331"/>
          </a:xfrm>
          <a:prstGeom prst="rect">
            <a:avLst/>
          </a:prstGeom>
          <a:noFill/>
        </p:spPr>
        <p:txBody>
          <a:bodyPr wrap="square">
            <a:spAutoFit/>
          </a:bodyPr>
          <a:lstStyle/>
          <a:p>
            <a:r>
              <a:rPr lang="ru-RU" dirty="0"/>
              <a:t>Рисунок 1-3. Строительные блоки языка и их применение</a:t>
            </a:r>
          </a:p>
        </p:txBody>
      </p:sp>
    </p:spTree>
    <p:extLst>
      <p:ext uri="{BB962C8B-B14F-4D97-AF65-F5344CB8AC3E}">
        <p14:creationId xmlns:p14="http://schemas.microsoft.com/office/powerpoint/2010/main" val="3052134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FE1A5C-9D34-E19C-8967-510F6DA1CF60}"/>
              </a:ext>
            </a:extLst>
          </p:cNvPr>
          <p:cNvSpPr>
            <a:spLocks noGrp="1"/>
          </p:cNvSpPr>
          <p:nvPr>
            <p:ph type="title"/>
          </p:nvPr>
        </p:nvSpPr>
        <p:spPr>
          <a:xfrm>
            <a:off x="838200" y="307976"/>
            <a:ext cx="10515600" cy="706438"/>
          </a:xfrm>
        </p:spPr>
        <p:txBody>
          <a:bodyPr/>
          <a:lstStyle/>
          <a:p>
            <a:pPr algn="ctr"/>
            <a:r>
              <a:rPr lang="ru-RU" dirty="0"/>
              <a:t>Фонемы</a:t>
            </a:r>
          </a:p>
        </p:txBody>
      </p:sp>
      <p:pic>
        <p:nvPicPr>
          <p:cNvPr id="3" name="Рисунок 2">
            <a:extLst>
              <a:ext uri="{FF2B5EF4-FFF2-40B4-BE49-F238E27FC236}">
                <a16:creationId xmlns:a16="http://schemas.microsoft.com/office/drawing/2014/main" id="{F56B1581-25E4-98F1-FCE2-6431638934D4}"/>
              </a:ext>
            </a:extLst>
          </p:cNvPr>
          <p:cNvPicPr>
            <a:picLocks noChangeAspect="1"/>
          </p:cNvPicPr>
          <p:nvPr/>
        </p:nvPicPr>
        <p:blipFill>
          <a:blip r:embed="rId2"/>
          <a:stretch>
            <a:fillRect/>
          </a:stretch>
        </p:blipFill>
        <p:spPr>
          <a:xfrm>
            <a:off x="7443788" y="1857374"/>
            <a:ext cx="3910012" cy="4609859"/>
          </a:xfrm>
          <a:prstGeom prst="rect">
            <a:avLst/>
          </a:prstGeom>
        </p:spPr>
      </p:pic>
      <p:sp>
        <p:nvSpPr>
          <p:cNvPr id="5" name="TextBox 4">
            <a:extLst>
              <a:ext uri="{FF2B5EF4-FFF2-40B4-BE49-F238E27FC236}">
                <a16:creationId xmlns:a16="http://schemas.microsoft.com/office/drawing/2014/main" id="{77F7CF2B-B551-16FE-F282-B303BC05F70F}"/>
              </a:ext>
            </a:extLst>
          </p:cNvPr>
          <p:cNvSpPr txBox="1"/>
          <p:nvPr/>
        </p:nvSpPr>
        <p:spPr>
          <a:xfrm>
            <a:off x="111919" y="761338"/>
            <a:ext cx="6093618" cy="3139321"/>
          </a:xfrm>
          <a:prstGeom prst="rect">
            <a:avLst/>
          </a:prstGeom>
          <a:noFill/>
        </p:spPr>
        <p:txBody>
          <a:bodyPr wrap="square">
            <a:spAutoFit/>
          </a:bodyPr>
          <a:lstStyle/>
          <a:p>
            <a:r>
              <a:rPr lang="ru-RU" b="1" dirty="0"/>
              <a:t>Фонемы </a:t>
            </a:r>
            <a:r>
              <a:rPr lang="ru-RU" dirty="0"/>
              <a:t>- это мельчайшие звуковые единицы в языке. Они могут не иметь никакого значения сами по себе, но могут вызывать значения, когда произносятся в сочетании с другими фонемами. Например, в стандартном английском языке 44 фонемы, которые представляют собой либо отдельные буквы, либо их комбинации. На рисунке 1-4 показаны эти фонемы вместе с примерами слов. Фонемы особенно важны в приложениях, связанных с пониманием речи, таких как распознавание речи, транскрипция речи в текст и преобразование текста в речь.</a:t>
            </a:r>
          </a:p>
        </p:txBody>
      </p:sp>
      <p:sp>
        <p:nvSpPr>
          <p:cNvPr id="7" name="TextBox 6">
            <a:extLst>
              <a:ext uri="{FF2B5EF4-FFF2-40B4-BE49-F238E27FC236}">
                <a16:creationId xmlns:a16="http://schemas.microsoft.com/office/drawing/2014/main" id="{9E45E1D4-3259-94F4-0061-F80D67BD6F7E}"/>
              </a:ext>
            </a:extLst>
          </p:cNvPr>
          <p:cNvSpPr txBox="1"/>
          <p:nvPr/>
        </p:nvSpPr>
        <p:spPr>
          <a:xfrm>
            <a:off x="3777854" y="3907247"/>
            <a:ext cx="6093618" cy="369332"/>
          </a:xfrm>
          <a:prstGeom prst="rect">
            <a:avLst/>
          </a:prstGeom>
          <a:noFill/>
        </p:spPr>
        <p:txBody>
          <a:bodyPr wrap="square">
            <a:spAutoFit/>
          </a:bodyPr>
          <a:lstStyle/>
          <a:p>
            <a:r>
              <a:rPr lang="ru-RU" dirty="0"/>
              <a:t>Рисунок 1-4. Фонемы и примеры</a:t>
            </a:r>
          </a:p>
        </p:txBody>
      </p:sp>
      <p:sp>
        <p:nvSpPr>
          <p:cNvPr id="9" name="TextBox 8">
            <a:extLst>
              <a:ext uri="{FF2B5EF4-FFF2-40B4-BE49-F238E27FC236}">
                <a16:creationId xmlns:a16="http://schemas.microsoft.com/office/drawing/2014/main" id="{353612AF-8D2D-6CDC-DDF5-97D68E41A1B8}"/>
              </a:ext>
            </a:extLst>
          </p:cNvPr>
          <p:cNvSpPr txBox="1"/>
          <p:nvPr/>
        </p:nvSpPr>
        <p:spPr>
          <a:xfrm>
            <a:off x="111919" y="4354021"/>
            <a:ext cx="6093618" cy="2585323"/>
          </a:xfrm>
          <a:prstGeom prst="rect">
            <a:avLst/>
          </a:prstGeom>
          <a:noFill/>
        </p:spPr>
        <p:txBody>
          <a:bodyPr wrap="square">
            <a:spAutoFit/>
          </a:bodyPr>
          <a:lstStyle/>
          <a:p>
            <a:r>
              <a:rPr lang="ru-RU" b="1" dirty="0"/>
              <a:t>Лексемы</a:t>
            </a:r>
            <a:r>
              <a:rPr lang="ru-RU" dirty="0"/>
              <a:t> - это структурные варианты морфем, связанных между собой по значению. Например, "</a:t>
            </a:r>
            <a:r>
              <a:rPr lang="ru-RU" dirty="0" err="1"/>
              <a:t>run</a:t>
            </a:r>
            <a:r>
              <a:rPr lang="ru-RU" dirty="0"/>
              <a:t>" и "</a:t>
            </a:r>
            <a:r>
              <a:rPr lang="ru-RU" dirty="0" err="1"/>
              <a:t>running</a:t>
            </a:r>
            <a:r>
              <a:rPr lang="ru-RU" dirty="0"/>
              <a:t>" относятся к одной и той же лексеме. Морфологический анализ, который анализирует структуру слова, изучая его морфемы и лексемы, является основой для многих задач ОЕЯ , таких как </a:t>
            </a:r>
            <a:r>
              <a:rPr lang="ru-RU" dirty="0" err="1"/>
              <a:t>токенизация</a:t>
            </a:r>
            <a:r>
              <a:rPr lang="ru-RU" dirty="0"/>
              <a:t>, </a:t>
            </a:r>
            <a:r>
              <a:rPr lang="ru-RU" dirty="0" err="1"/>
              <a:t>стемминг</a:t>
            </a:r>
            <a:r>
              <a:rPr lang="ru-RU" dirty="0"/>
              <a:t>, изучение вкраплений слов и тегирование частей речи, о которых мы рассмотрим в следующей лекции.</a:t>
            </a:r>
          </a:p>
        </p:txBody>
      </p:sp>
    </p:spTree>
    <p:extLst>
      <p:ext uri="{BB962C8B-B14F-4D97-AF65-F5344CB8AC3E}">
        <p14:creationId xmlns:p14="http://schemas.microsoft.com/office/powerpoint/2010/main" val="907896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9698D3-49CC-2430-0D2E-39B2D5D32995}"/>
              </a:ext>
            </a:extLst>
          </p:cNvPr>
          <p:cNvSpPr>
            <a:spLocks noGrp="1"/>
          </p:cNvSpPr>
          <p:nvPr>
            <p:ph type="title"/>
          </p:nvPr>
        </p:nvSpPr>
        <p:spPr>
          <a:xfrm>
            <a:off x="1066800" y="236539"/>
            <a:ext cx="10515600" cy="520700"/>
          </a:xfrm>
        </p:spPr>
        <p:txBody>
          <a:bodyPr>
            <a:normAutofit fontScale="90000"/>
          </a:bodyPr>
          <a:lstStyle/>
          <a:p>
            <a:pPr algn="ctr"/>
            <a:r>
              <a:rPr lang="ru-RU" dirty="0"/>
              <a:t>МОРФЕМЫ И ЛЕКСЕМЫ</a:t>
            </a:r>
          </a:p>
        </p:txBody>
      </p:sp>
      <p:sp>
        <p:nvSpPr>
          <p:cNvPr id="4" name="TextBox 3">
            <a:extLst>
              <a:ext uri="{FF2B5EF4-FFF2-40B4-BE49-F238E27FC236}">
                <a16:creationId xmlns:a16="http://schemas.microsoft.com/office/drawing/2014/main" id="{ECE4235A-1265-8425-6033-F766E638C1FA}"/>
              </a:ext>
            </a:extLst>
          </p:cNvPr>
          <p:cNvSpPr txBox="1"/>
          <p:nvPr/>
        </p:nvSpPr>
        <p:spPr>
          <a:xfrm>
            <a:off x="242888" y="843677"/>
            <a:ext cx="11949112" cy="1754326"/>
          </a:xfrm>
          <a:prstGeom prst="rect">
            <a:avLst/>
          </a:prstGeom>
          <a:noFill/>
        </p:spPr>
        <p:txBody>
          <a:bodyPr wrap="square">
            <a:spAutoFit/>
          </a:bodyPr>
          <a:lstStyle/>
          <a:p>
            <a:r>
              <a:rPr lang="ru-RU" b="1" dirty="0"/>
              <a:t>Морфема</a:t>
            </a:r>
            <a:r>
              <a:rPr lang="ru-RU" dirty="0"/>
              <a:t> - это наименьшая единица языка, имеющая значение. Она образуется путем сочетания фонем. Не все морфемы являются словами, но все префиксы и суффиксы являются морфемами. Например, в слове "мультимедиа" "мульти" - это не слово, а приставка, которая меняет значение, когда ставится вместе с "медиа". "Мульти" - это морфема. На рисунке 1-5 показаны некоторые слова и их морфемы. Для таких слов, как "кошки" и "несокрушимый", их морфемы являются лишь составными частями полного слова, в то время как для таких слов, как "кувыркаться" и "ненадежность", при разбивке слов на морфемы наблюдаются некоторые различия.</a:t>
            </a:r>
          </a:p>
        </p:txBody>
      </p:sp>
      <p:pic>
        <p:nvPicPr>
          <p:cNvPr id="5" name="Рисунок 4">
            <a:extLst>
              <a:ext uri="{FF2B5EF4-FFF2-40B4-BE49-F238E27FC236}">
                <a16:creationId xmlns:a16="http://schemas.microsoft.com/office/drawing/2014/main" id="{BFF44CAB-F887-17BF-683E-637214F40354}"/>
              </a:ext>
            </a:extLst>
          </p:cNvPr>
          <p:cNvPicPr>
            <a:picLocks noChangeAspect="1"/>
          </p:cNvPicPr>
          <p:nvPr/>
        </p:nvPicPr>
        <p:blipFill>
          <a:blip r:embed="rId2"/>
          <a:stretch>
            <a:fillRect/>
          </a:stretch>
        </p:blipFill>
        <p:spPr>
          <a:xfrm>
            <a:off x="5943601" y="2638543"/>
            <a:ext cx="4286250" cy="1922275"/>
          </a:xfrm>
          <a:prstGeom prst="rect">
            <a:avLst/>
          </a:prstGeom>
        </p:spPr>
      </p:pic>
      <p:sp>
        <p:nvSpPr>
          <p:cNvPr id="7" name="TextBox 6">
            <a:extLst>
              <a:ext uri="{FF2B5EF4-FFF2-40B4-BE49-F238E27FC236}">
                <a16:creationId xmlns:a16="http://schemas.microsoft.com/office/drawing/2014/main" id="{EFA5956F-5BF5-4070-7836-FE681D7F95FD}"/>
              </a:ext>
            </a:extLst>
          </p:cNvPr>
          <p:cNvSpPr txBox="1"/>
          <p:nvPr/>
        </p:nvSpPr>
        <p:spPr>
          <a:xfrm>
            <a:off x="107157" y="4975155"/>
            <a:ext cx="11672887" cy="1477328"/>
          </a:xfrm>
          <a:prstGeom prst="rect">
            <a:avLst/>
          </a:prstGeom>
          <a:noFill/>
        </p:spPr>
        <p:txBody>
          <a:bodyPr wrap="square">
            <a:spAutoFit/>
          </a:bodyPr>
          <a:lstStyle/>
          <a:p>
            <a:r>
              <a:rPr lang="ru-RU" b="1" dirty="0"/>
              <a:t>Лексемы</a:t>
            </a:r>
            <a:r>
              <a:rPr lang="ru-RU" dirty="0"/>
              <a:t> - это структурные варианты морфем, связанных между собой по значению. Например, "</a:t>
            </a:r>
            <a:r>
              <a:rPr lang="ru-RU" dirty="0" err="1"/>
              <a:t>run</a:t>
            </a:r>
            <a:r>
              <a:rPr lang="ru-RU" dirty="0"/>
              <a:t>" и "</a:t>
            </a:r>
            <a:r>
              <a:rPr lang="ru-RU" dirty="0" err="1"/>
              <a:t>running</a:t>
            </a:r>
            <a:r>
              <a:rPr lang="ru-RU" dirty="0"/>
              <a:t>" относятся к одной и той же лексеме. Морфологический анализ, который анализирует структуру слова, изучая его морфемы и лексемы, является основой для многих задач ОЕЯ , таких как </a:t>
            </a:r>
            <a:r>
              <a:rPr lang="ru-RU" b="1" dirty="0" err="1"/>
              <a:t>токенизаци</a:t>
            </a:r>
            <a:r>
              <a:rPr lang="ru-RU" dirty="0" err="1"/>
              <a:t>я</a:t>
            </a:r>
            <a:r>
              <a:rPr lang="ru-RU" dirty="0"/>
              <a:t>, </a:t>
            </a:r>
            <a:r>
              <a:rPr lang="ru-RU" b="1" dirty="0" err="1"/>
              <a:t>стемминг</a:t>
            </a:r>
            <a:r>
              <a:rPr lang="ru-RU" dirty="0"/>
              <a:t>, изучение вкраплений слов и тегирование частей речи, о которых мы рассмотрим в следующей лекции.</a:t>
            </a:r>
          </a:p>
        </p:txBody>
      </p:sp>
      <p:sp>
        <p:nvSpPr>
          <p:cNvPr id="9" name="TextBox 8">
            <a:extLst>
              <a:ext uri="{FF2B5EF4-FFF2-40B4-BE49-F238E27FC236}">
                <a16:creationId xmlns:a16="http://schemas.microsoft.com/office/drawing/2014/main" id="{CE6044AE-8949-C233-91AE-F721A5844C8E}"/>
              </a:ext>
            </a:extLst>
          </p:cNvPr>
          <p:cNvSpPr txBox="1"/>
          <p:nvPr/>
        </p:nvSpPr>
        <p:spPr>
          <a:xfrm>
            <a:off x="1553766" y="3505096"/>
            <a:ext cx="6107906" cy="369332"/>
          </a:xfrm>
          <a:prstGeom prst="rect">
            <a:avLst/>
          </a:prstGeom>
          <a:noFill/>
        </p:spPr>
        <p:txBody>
          <a:bodyPr wrap="square">
            <a:spAutoFit/>
          </a:bodyPr>
          <a:lstStyle/>
          <a:p>
            <a:r>
              <a:rPr lang="ru-RU" dirty="0"/>
              <a:t>Рисунок 1-5. Примеры морфем</a:t>
            </a:r>
          </a:p>
        </p:txBody>
      </p:sp>
    </p:spTree>
    <p:extLst>
      <p:ext uri="{BB962C8B-B14F-4D97-AF65-F5344CB8AC3E}">
        <p14:creationId xmlns:p14="http://schemas.microsoft.com/office/powerpoint/2010/main" val="1067589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3DEA82-C56C-B2B7-285D-07AB0174C202}"/>
              </a:ext>
            </a:extLst>
          </p:cNvPr>
          <p:cNvSpPr>
            <a:spLocks noGrp="1"/>
          </p:cNvSpPr>
          <p:nvPr>
            <p:ph type="title"/>
          </p:nvPr>
        </p:nvSpPr>
        <p:spPr>
          <a:xfrm>
            <a:off x="838200" y="350837"/>
            <a:ext cx="10515600" cy="963613"/>
          </a:xfrm>
        </p:spPr>
        <p:txBody>
          <a:bodyPr>
            <a:normAutofit fontScale="90000"/>
          </a:bodyPr>
          <a:lstStyle/>
          <a:p>
            <a:pPr algn="ctr"/>
            <a:r>
              <a:rPr lang="ru-RU" sz="3200" b="1" kern="0" cap="all" dirty="0">
                <a:solidFill>
                  <a:srgbClr val="555555"/>
                </a:solidFill>
                <a:effectLst/>
                <a:latin typeface="Candara" panose="020E0502030303020204" pitchFamily="34" charset="0"/>
                <a:ea typeface="Candara" panose="020E0502030303020204" pitchFamily="34" charset="0"/>
                <a:cs typeface="Candara" panose="020E0502030303020204" pitchFamily="34" charset="0"/>
              </a:rPr>
              <a:t>СИНТАКСИС</a:t>
            </a:r>
            <a:br>
              <a:rPr lang="ru-RU" sz="1800" kern="100" dirty="0">
                <a:effectLst/>
                <a:latin typeface="Aptos" panose="020B0004020202020204" pitchFamily="34" charset="0"/>
                <a:ea typeface="Aptos" panose="020B0004020202020204" pitchFamily="34" charset="0"/>
                <a:cs typeface="Times New Roman" panose="02020603050405020304" pitchFamily="18" charset="0"/>
              </a:rPr>
            </a:br>
            <a:endParaRPr lang="ru-RU" dirty="0"/>
          </a:p>
        </p:txBody>
      </p:sp>
      <p:sp>
        <p:nvSpPr>
          <p:cNvPr id="4" name="TextBox 3">
            <a:extLst>
              <a:ext uri="{FF2B5EF4-FFF2-40B4-BE49-F238E27FC236}">
                <a16:creationId xmlns:a16="http://schemas.microsoft.com/office/drawing/2014/main" id="{FADD4DAF-D348-C4C9-4F7C-4D8F586919E3}"/>
              </a:ext>
            </a:extLst>
          </p:cNvPr>
          <p:cNvSpPr txBox="1"/>
          <p:nvPr/>
        </p:nvSpPr>
        <p:spPr>
          <a:xfrm>
            <a:off x="446484" y="832643"/>
            <a:ext cx="11569303" cy="1200329"/>
          </a:xfrm>
          <a:prstGeom prst="rect">
            <a:avLst/>
          </a:prstGeom>
          <a:noFill/>
        </p:spPr>
        <p:txBody>
          <a:bodyPr wrap="square">
            <a:spAutoFit/>
          </a:bodyPr>
          <a:lstStyle/>
          <a:p>
            <a:r>
              <a:rPr lang="ru-RU" b="1" dirty="0"/>
              <a:t>Синтаксис</a:t>
            </a:r>
            <a:r>
              <a:rPr lang="ru-RU" dirty="0"/>
              <a:t> - это набор правил, позволяющих строить грамматически правильные предложения из слов и фраз языка. Синтаксическая структура в лингвистике представлена множеством различных способов. Общим подходом к представлению предложений является дерево разбора. На рисунке 1-6 показан пример дерева разбора для двух английских предложений.</a:t>
            </a:r>
          </a:p>
        </p:txBody>
      </p:sp>
      <p:pic>
        <p:nvPicPr>
          <p:cNvPr id="5" name="Рисунок 4">
            <a:extLst>
              <a:ext uri="{FF2B5EF4-FFF2-40B4-BE49-F238E27FC236}">
                <a16:creationId xmlns:a16="http://schemas.microsoft.com/office/drawing/2014/main" id="{2CA8E6ED-8C3A-1354-FB35-A2DBC99862BC}"/>
              </a:ext>
            </a:extLst>
          </p:cNvPr>
          <p:cNvPicPr>
            <a:picLocks noChangeAspect="1"/>
          </p:cNvPicPr>
          <p:nvPr/>
        </p:nvPicPr>
        <p:blipFill>
          <a:blip r:embed="rId2"/>
          <a:stretch>
            <a:fillRect/>
          </a:stretch>
        </p:blipFill>
        <p:spPr>
          <a:xfrm>
            <a:off x="6868861" y="2032972"/>
            <a:ext cx="5146926" cy="4525247"/>
          </a:xfrm>
          <a:prstGeom prst="rect">
            <a:avLst/>
          </a:prstGeom>
        </p:spPr>
      </p:pic>
      <p:sp>
        <p:nvSpPr>
          <p:cNvPr id="7" name="TextBox 6">
            <a:extLst>
              <a:ext uri="{FF2B5EF4-FFF2-40B4-BE49-F238E27FC236}">
                <a16:creationId xmlns:a16="http://schemas.microsoft.com/office/drawing/2014/main" id="{194C68E8-C1C1-8136-DAB7-487E869578A1}"/>
              </a:ext>
            </a:extLst>
          </p:cNvPr>
          <p:cNvSpPr txBox="1"/>
          <p:nvPr/>
        </p:nvSpPr>
        <p:spPr>
          <a:xfrm>
            <a:off x="1218010" y="4977498"/>
            <a:ext cx="6093618" cy="646331"/>
          </a:xfrm>
          <a:prstGeom prst="rect">
            <a:avLst/>
          </a:prstGeom>
          <a:noFill/>
        </p:spPr>
        <p:txBody>
          <a:bodyPr wrap="square">
            <a:spAutoFit/>
          </a:bodyPr>
          <a:lstStyle/>
          <a:p>
            <a:r>
              <a:rPr lang="ru-RU" dirty="0"/>
              <a:t>Рисунок 1-6. Синтаксическая структура двух синтаксически схожих предложений</a:t>
            </a:r>
          </a:p>
        </p:txBody>
      </p:sp>
    </p:spTree>
    <p:extLst>
      <p:ext uri="{BB962C8B-B14F-4D97-AF65-F5344CB8AC3E}">
        <p14:creationId xmlns:p14="http://schemas.microsoft.com/office/powerpoint/2010/main" val="2779754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FA2520-71FE-046B-10E5-8EA8A81A65C6}"/>
              </a:ext>
            </a:extLst>
          </p:cNvPr>
          <p:cNvSpPr>
            <a:spLocks noGrp="1"/>
          </p:cNvSpPr>
          <p:nvPr>
            <p:ph type="title"/>
          </p:nvPr>
        </p:nvSpPr>
        <p:spPr>
          <a:xfrm>
            <a:off x="838200" y="193675"/>
            <a:ext cx="10515600" cy="1325563"/>
          </a:xfrm>
        </p:spPr>
        <p:txBody>
          <a:bodyPr/>
          <a:lstStyle/>
          <a:p>
            <a:pPr algn="ctr"/>
            <a:r>
              <a:rPr lang="ru-RU" dirty="0"/>
              <a:t>КОНТЕКСТ</a:t>
            </a:r>
          </a:p>
        </p:txBody>
      </p:sp>
      <p:sp>
        <p:nvSpPr>
          <p:cNvPr id="4" name="TextBox 3">
            <a:extLst>
              <a:ext uri="{FF2B5EF4-FFF2-40B4-BE49-F238E27FC236}">
                <a16:creationId xmlns:a16="http://schemas.microsoft.com/office/drawing/2014/main" id="{B41B49A3-9F1E-E49D-E676-82B11886B435}"/>
              </a:ext>
            </a:extLst>
          </p:cNvPr>
          <p:cNvSpPr txBox="1"/>
          <p:nvPr/>
        </p:nvSpPr>
        <p:spPr>
          <a:xfrm>
            <a:off x="485774" y="1223726"/>
            <a:ext cx="11601451" cy="4247317"/>
          </a:xfrm>
          <a:prstGeom prst="rect">
            <a:avLst/>
          </a:prstGeom>
          <a:noFill/>
        </p:spPr>
        <p:txBody>
          <a:bodyPr wrap="square">
            <a:spAutoFit/>
          </a:bodyPr>
          <a:lstStyle/>
          <a:p>
            <a:r>
              <a:rPr lang="ru-RU" b="1" dirty="0"/>
              <a:t>Контекст</a:t>
            </a:r>
            <a:r>
              <a:rPr lang="ru-RU" dirty="0"/>
              <a:t> - это то, как различные части языка объединяются для передачи определенного значения. </a:t>
            </a:r>
            <a:r>
              <a:rPr lang="ru-RU" b="1" dirty="0"/>
              <a:t>Контекст включает в себя долгосрочные ссылки, знания о мире и здравый смысл наряду с буквальным значением слов и фраз. </a:t>
            </a:r>
            <a:r>
              <a:rPr lang="ru-RU" dirty="0"/>
              <a:t>Смысл предложения может меняться в зависимости от контекста, так как слова и фразы иногда могут иметь несколько значений. Как правило, контекст состоит из семантики и прагматики. Семантика - это прямое значение слов и предложений без внешнего контекста. Прагматика добавляет знания о мире и внешнем контексте разговора, чтобы мы могли уловить подразумеваемый смысл. Сложные задачи ОЕЯ , такие как обнаружение сарказма, обобщение и моделирование тем, являются одними из задач, которые в значительной степени используют контекст.</a:t>
            </a:r>
          </a:p>
          <a:p>
            <a:r>
              <a:rPr lang="ru-RU" b="1" dirty="0"/>
              <a:t>Лингвистика</a:t>
            </a:r>
            <a:r>
              <a:rPr lang="ru-RU" dirty="0"/>
              <a:t> - это изучение языка и, следовательно, обширная область сама по себе, и мы представили только некоторые основные идеи, чтобы проиллюстрировать роль лингвистических знаний в ОЕЯ . Различные задачи в ОЕЯ требуют разной степени знаний об этих строительных блоках языка. Тот кто </a:t>
            </a:r>
            <a:r>
              <a:rPr lang="ru-RU" dirty="0" err="1"/>
              <a:t>заинтерисуется</a:t>
            </a:r>
            <a:r>
              <a:rPr lang="ru-RU" dirty="0"/>
              <a:t> данной тематикой в дальнейшем может обратиться к книгам Эмили Бендер [3, 4] о лингвистических основах ОЕЯ для дальнейшего изучения. Теперь, когда мы имеем некоторое представление о том, что такое строительные блоки языка, давайте посмотрим, почему язык может быть трудно понять компьютеру и что делает ОЕЯ сложной задачей.</a:t>
            </a:r>
          </a:p>
        </p:txBody>
      </p:sp>
    </p:spTree>
    <p:extLst>
      <p:ext uri="{BB962C8B-B14F-4D97-AF65-F5344CB8AC3E}">
        <p14:creationId xmlns:p14="http://schemas.microsoft.com/office/powerpoint/2010/main" val="3220296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091902-791F-11CB-0EF4-984F038FA7C5}"/>
              </a:ext>
            </a:extLst>
          </p:cNvPr>
          <p:cNvSpPr>
            <a:spLocks noGrp="1"/>
          </p:cNvSpPr>
          <p:nvPr>
            <p:ph type="title"/>
          </p:nvPr>
        </p:nvSpPr>
        <p:spPr/>
        <p:txBody>
          <a:bodyPr/>
          <a:lstStyle/>
          <a:p>
            <a:pPr algn="ctr"/>
            <a:r>
              <a:rPr lang="ru-RU" dirty="0"/>
              <a:t>Почему ОЕЯ - это сложно?</a:t>
            </a:r>
            <a:br>
              <a:rPr lang="ru-RU" dirty="0"/>
            </a:br>
            <a:endParaRPr lang="ru-RU" dirty="0"/>
          </a:p>
        </p:txBody>
      </p:sp>
      <p:sp>
        <p:nvSpPr>
          <p:cNvPr id="4" name="TextBox 3">
            <a:extLst>
              <a:ext uri="{FF2B5EF4-FFF2-40B4-BE49-F238E27FC236}">
                <a16:creationId xmlns:a16="http://schemas.microsoft.com/office/drawing/2014/main" id="{F3EC02D8-C401-9B19-B259-1DF7170A9420}"/>
              </a:ext>
            </a:extLst>
          </p:cNvPr>
          <p:cNvSpPr txBox="1"/>
          <p:nvPr/>
        </p:nvSpPr>
        <p:spPr>
          <a:xfrm>
            <a:off x="571500" y="2413337"/>
            <a:ext cx="10782300" cy="3046988"/>
          </a:xfrm>
          <a:prstGeom prst="rect">
            <a:avLst/>
          </a:prstGeom>
          <a:noFill/>
        </p:spPr>
        <p:txBody>
          <a:bodyPr wrap="square">
            <a:spAutoFit/>
          </a:bodyPr>
          <a:lstStyle/>
          <a:p>
            <a:pPr algn="just"/>
            <a:r>
              <a:rPr lang="ru-RU" sz="3200" dirty="0"/>
              <a:t>Что делает ОЕЯ сложной проблемной областью? Неоднозначность и креативность человеческого языка - это лишь две характеристики, которые делают ОЕЯ сложной областью для работы. В этом разделе мы рассмотрим каждую характеристику более подробно, начиная с неоднозначности языка.</a:t>
            </a:r>
          </a:p>
        </p:txBody>
      </p:sp>
    </p:spTree>
    <p:extLst>
      <p:ext uri="{BB962C8B-B14F-4D97-AF65-F5344CB8AC3E}">
        <p14:creationId xmlns:p14="http://schemas.microsoft.com/office/powerpoint/2010/main" val="3955987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B5FBE7-59D9-EAAE-B090-452482C7A5A0}"/>
              </a:ext>
            </a:extLst>
          </p:cNvPr>
          <p:cNvSpPr>
            <a:spLocks noGrp="1"/>
          </p:cNvSpPr>
          <p:nvPr>
            <p:ph type="title"/>
          </p:nvPr>
        </p:nvSpPr>
        <p:spPr/>
        <p:txBody>
          <a:bodyPr/>
          <a:lstStyle/>
          <a:p>
            <a:pPr algn="ctr"/>
            <a:r>
              <a:rPr lang="ru-RU" dirty="0"/>
              <a:t>Двусмысленность (AMBIGUITY)</a:t>
            </a:r>
            <a:br>
              <a:rPr lang="ru-RU" dirty="0"/>
            </a:br>
            <a:endParaRPr lang="ru-RU" dirty="0"/>
          </a:p>
        </p:txBody>
      </p:sp>
      <p:sp>
        <p:nvSpPr>
          <p:cNvPr id="4" name="TextBox 3">
            <a:extLst>
              <a:ext uri="{FF2B5EF4-FFF2-40B4-BE49-F238E27FC236}">
                <a16:creationId xmlns:a16="http://schemas.microsoft.com/office/drawing/2014/main" id="{790BF2D3-ABD4-3634-EC46-59B78D53D336}"/>
              </a:ext>
            </a:extLst>
          </p:cNvPr>
          <p:cNvSpPr txBox="1"/>
          <p:nvPr/>
        </p:nvSpPr>
        <p:spPr>
          <a:xfrm>
            <a:off x="5329238" y="1166842"/>
            <a:ext cx="6249590" cy="4801314"/>
          </a:xfrm>
          <a:prstGeom prst="rect">
            <a:avLst/>
          </a:prstGeom>
          <a:noFill/>
        </p:spPr>
        <p:txBody>
          <a:bodyPr wrap="square">
            <a:spAutoFit/>
          </a:bodyPr>
          <a:lstStyle/>
          <a:p>
            <a:r>
              <a:rPr lang="ru-RU" dirty="0"/>
              <a:t>Двусмысленность означает неопределенность значения. Большинство человеческих языков по своей сути двусмысленны. Рассмотрим следующее предложение: "Я сделал ее уткой". Это предложение имеет несколько значений. Первое из них следующее: Я приготовил для нее утку. Второе значение: я заставил ее нагнуться, чтобы избежать объекта. (Есть и другие возможные значения, оставим их на усмотрение читателя).</a:t>
            </a:r>
          </a:p>
          <a:p>
            <a:r>
              <a:rPr lang="ru-RU" dirty="0"/>
              <a:t> Здесь двусмысленность возникает из-за использования слова "заставил". Какое из двух значений применимо, зависит от контекста, в котором появляется предложение. Если предложение встречается в рассказе о матери и ребенке, то, скорее всего, будет использовано первое значение. Но если предложение встречается в книге о спорте, то, скорее всего, будет использовано второе значение. Рассмотренный нами пример - это прямое предложение.</a:t>
            </a:r>
          </a:p>
        </p:txBody>
      </p:sp>
      <p:pic>
        <p:nvPicPr>
          <p:cNvPr id="5" name="Рисунок 4">
            <a:extLst>
              <a:ext uri="{FF2B5EF4-FFF2-40B4-BE49-F238E27FC236}">
                <a16:creationId xmlns:a16="http://schemas.microsoft.com/office/drawing/2014/main" id="{B7CA53BC-79A1-BEC3-3D79-C990986218FF}"/>
              </a:ext>
            </a:extLst>
          </p:cNvPr>
          <p:cNvPicPr>
            <a:picLocks noChangeAspect="1"/>
          </p:cNvPicPr>
          <p:nvPr/>
        </p:nvPicPr>
        <p:blipFill>
          <a:blip r:embed="rId2"/>
          <a:stretch>
            <a:fillRect/>
          </a:stretch>
        </p:blipFill>
        <p:spPr>
          <a:xfrm>
            <a:off x="613172" y="1166842"/>
            <a:ext cx="2830116" cy="4744605"/>
          </a:xfrm>
          <a:prstGeom prst="rect">
            <a:avLst/>
          </a:prstGeom>
        </p:spPr>
      </p:pic>
      <p:sp>
        <p:nvSpPr>
          <p:cNvPr id="7" name="TextBox 6">
            <a:extLst>
              <a:ext uri="{FF2B5EF4-FFF2-40B4-BE49-F238E27FC236}">
                <a16:creationId xmlns:a16="http://schemas.microsoft.com/office/drawing/2014/main" id="{9C73D57C-15D9-6DDE-E03F-E3A6228FCE6A}"/>
              </a:ext>
            </a:extLst>
          </p:cNvPr>
          <p:cNvSpPr txBox="1"/>
          <p:nvPr/>
        </p:nvSpPr>
        <p:spPr>
          <a:xfrm>
            <a:off x="613172" y="6066833"/>
            <a:ext cx="6093618" cy="646331"/>
          </a:xfrm>
          <a:prstGeom prst="rect">
            <a:avLst/>
          </a:prstGeom>
          <a:noFill/>
        </p:spPr>
        <p:txBody>
          <a:bodyPr wrap="square">
            <a:spAutoFit/>
          </a:bodyPr>
          <a:lstStyle/>
          <a:p>
            <a:r>
              <a:rPr lang="ru-RU" dirty="0"/>
              <a:t>Рисунок 1-7. Примеры неоднозначности в языке из задачи Винограда</a:t>
            </a:r>
          </a:p>
        </p:txBody>
      </p:sp>
    </p:spTree>
    <p:extLst>
      <p:ext uri="{BB962C8B-B14F-4D97-AF65-F5344CB8AC3E}">
        <p14:creationId xmlns:p14="http://schemas.microsoft.com/office/powerpoint/2010/main" val="2608798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C9560B-919D-2E97-9F6B-9E991D5A52F7}"/>
              </a:ext>
            </a:extLst>
          </p:cNvPr>
          <p:cNvSpPr>
            <a:spLocks noGrp="1"/>
          </p:cNvSpPr>
          <p:nvPr>
            <p:ph type="title"/>
          </p:nvPr>
        </p:nvSpPr>
        <p:spPr/>
        <p:txBody>
          <a:bodyPr/>
          <a:lstStyle/>
          <a:p>
            <a:pPr algn="ctr"/>
            <a:r>
              <a:rPr lang="ru-RU" dirty="0"/>
              <a:t>Общие знания</a:t>
            </a:r>
          </a:p>
        </p:txBody>
      </p:sp>
      <p:sp>
        <p:nvSpPr>
          <p:cNvPr id="4" name="TextBox 3">
            <a:extLst>
              <a:ext uri="{FF2B5EF4-FFF2-40B4-BE49-F238E27FC236}">
                <a16:creationId xmlns:a16="http://schemas.microsoft.com/office/drawing/2014/main" id="{9D84E931-8734-8367-A3E7-D7B12745C278}"/>
              </a:ext>
            </a:extLst>
          </p:cNvPr>
          <p:cNvSpPr txBox="1"/>
          <p:nvPr/>
        </p:nvSpPr>
        <p:spPr>
          <a:xfrm>
            <a:off x="838200" y="1312732"/>
            <a:ext cx="10997802" cy="923330"/>
          </a:xfrm>
          <a:prstGeom prst="rect">
            <a:avLst/>
          </a:prstGeom>
          <a:noFill/>
        </p:spPr>
        <p:txBody>
          <a:bodyPr wrap="square">
            <a:spAutoFit/>
          </a:bodyPr>
          <a:lstStyle/>
          <a:p>
            <a:r>
              <a:rPr lang="ru-RU" dirty="0"/>
              <a:t>Ключевым аспектом любого человеческого языка является "</a:t>
            </a:r>
            <a:r>
              <a:rPr lang="ru-RU" b="1" dirty="0"/>
              <a:t>общее знание</a:t>
            </a:r>
            <a:r>
              <a:rPr lang="ru-RU" dirty="0"/>
              <a:t>". Это совокупность всех фактов, которые известны большинству людей. В любом разговоре предполагается, что эти факты известны, поэтому они не упоминаются в явном виде, но они влияют на смысл предложения. </a:t>
            </a:r>
          </a:p>
        </p:txBody>
      </p:sp>
      <p:sp>
        <p:nvSpPr>
          <p:cNvPr id="5" name="TextBox 4">
            <a:extLst>
              <a:ext uri="{FF2B5EF4-FFF2-40B4-BE49-F238E27FC236}">
                <a16:creationId xmlns:a16="http://schemas.microsoft.com/office/drawing/2014/main" id="{5ED907E3-9487-3ACB-4D54-97BDDF020714}"/>
              </a:ext>
            </a:extLst>
          </p:cNvPr>
          <p:cNvSpPr txBox="1"/>
          <p:nvPr/>
        </p:nvSpPr>
        <p:spPr>
          <a:xfrm>
            <a:off x="2043113" y="2429023"/>
            <a:ext cx="7786687" cy="769441"/>
          </a:xfrm>
          <a:prstGeom prst="rect">
            <a:avLst/>
          </a:prstGeom>
          <a:noFill/>
        </p:spPr>
        <p:txBody>
          <a:bodyPr wrap="square" rtlCol="0">
            <a:spAutoFit/>
          </a:bodyPr>
          <a:lstStyle/>
          <a:p>
            <a:pPr algn="ctr"/>
            <a:r>
              <a:rPr lang="ru-RU" sz="4400" dirty="0"/>
              <a:t>Креативность</a:t>
            </a:r>
          </a:p>
        </p:txBody>
      </p:sp>
      <p:sp>
        <p:nvSpPr>
          <p:cNvPr id="7" name="TextBox 6">
            <a:extLst>
              <a:ext uri="{FF2B5EF4-FFF2-40B4-BE49-F238E27FC236}">
                <a16:creationId xmlns:a16="http://schemas.microsoft.com/office/drawing/2014/main" id="{9CE52AE7-0C6D-A06D-8ECD-8C8797116BE4}"/>
              </a:ext>
            </a:extLst>
          </p:cNvPr>
          <p:cNvSpPr txBox="1"/>
          <p:nvPr/>
        </p:nvSpPr>
        <p:spPr>
          <a:xfrm>
            <a:off x="907256" y="2999940"/>
            <a:ext cx="10377488" cy="923330"/>
          </a:xfrm>
          <a:prstGeom prst="rect">
            <a:avLst/>
          </a:prstGeom>
          <a:noFill/>
        </p:spPr>
        <p:txBody>
          <a:bodyPr wrap="square">
            <a:spAutoFit/>
          </a:bodyPr>
          <a:lstStyle/>
          <a:p>
            <a:r>
              <a:rPr lang="ru-RU" dirty="0"/>
              <a:t>Язык - это не только правила, в нем есть и творческий аспект. В любом языке используются различные стили, диалекты, жанры и вариации. Стихи - отличный пример творчества в языке. Заставить машины понимать творчество - сложная проблема не только в ОЕЯ , но и в ИИ в целом.</a:t>
            </a:r>
          </a:p>
        </p:txBody>
      </p:sp>
      <p:sp>
        <p:nvSpPr>
          <p:cNvPr id="8" name="TextBox 7">
            <a:extLst>
              <a:ext uri="{FF2B5EF4-FFF2-40B4-BE49-F238E27FC236}">
                <a16:creationId xmlns:a16="http://schemas.microsoft.com/office/drawing/2014/main" id="{1B484CBD-8D2D-4C11-720C-537FF326E6E3}"/>
              </a:ext>
            </a:extLst>
          </p:cNvPr>
          <p:cNvSpPr txBox="1"/>
          <p:nvPr/>
        </p:nvSpPr>
        <p:spPr>
          <a:xfrm>
            <a:off x="907256" y="4109466"/>
            <a:ext cx="10507264" cy="769441"/>
          </a:xfrm>
          <a:prstGeom prst="rect">
            <a:avLst/>
          </a:prstGeom>
          <a:noFill/>
        </p:spPr>
        <p:txBody>
          <a:bodyPr wrap="square" rtlCol="0">
            <a:spAutoFit/>
          </a:bodyPr>
          <a:lstStyle/>
          <a:p>
            <a:pPr algn="ctr"/>
            <a:r>
              <a:rPr lang="ru-RU" sz="4400" dirty="0"/>
              <a:t>Разнообразие языков</a:t>
            </a:r>
          </a:p>
        </p:txBody>
      </p:sp>
      <p:sp>
        <p:nvSpPr>
          <p:cNvPr id="10" name="TextBox 9">
            <a:extLst>
              <a:ext uri="{FF2B5EF4-FFF2-40B4-BE49-F238E27FC236}">
                <a16:creationId xmlns:a16="http://schemas.microsoft.com/office/drawing/2014/main" id="{C42E60C6-D294-0264-D334-5900877753F3}"/>
              </a:ext>
            </a:extLst>
          </p:cNvPr>
          <p:cNvSpPr txBox="1"/>
          <p:nvPr/>
        </p:nvSpPr>
        <p:spPr>
          <a:xfrm>
            <a:off x="907255" y="4878907"/>
            <a:ext cx="10608469" cy="1477328"/>
          </a:xfrm>
          <a:prstGeom prst="rect">
            <a:avLst/>
          </a:prstGeom>
          <a:noFill/>
        </p:spPr>
        <p:txBody>
          <a:bodyPr wrap="square">
            <a:spAutoFit/>
          </a:bodyPr>
          <a:lstStyle/>
          <a:p>
            <a:r>
              <a:rPr lang="ru-RU" dirty="0"/>
              <a:t>Для большинства языков мира не существует прямого соответствия между словарями двух языков. Это затрудняет перенос ОЕЯ -решений с одного языка на другой. Решение, которое работает на одном языке, может совсем не работать на другом. Это означает, что нужно либо создавать решение, не зависящее от языка, либо создавать отдельные решения для каждого языка. Если первый вариант концептуально очень сложен, то второй - трудоемок и требует много времени.</a:t>
            </a:r>
          </a:p>
        </p:txBody>
      </p:sp>
    </p:spTree>
    <p:extLst>
      <p:ext uri="{BB962C8B-B14F-4D97-AF65-F5344CB8AC3E}">
        <p14:creationId xmlns:p14="http://schemas.microsoft.com/office/powerpoint/2010/main" val="2677447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C615E6-6A9A-2B12-472F-16AED17878E7}"/>
              </a:ext>
            </a:extLst>
          </p:cNvPr>
          <p:cNvSpPr>
            <a:spLocks noGrp="1"/>
          </p:cNvSpPr>
          <p:nvPr>
            <p:ph type="title"/>
          </p:nvPr>
        </p:nvSpPr>
        <p:spPr>
          <a:xfrm>
            <a:off x="571500" y="0"/>
            <a:ext cx="11620500" cy="1325563"/>
          </a:xfrm>
        </p:spPr>
        <p:txBody>
          <a:bodyPr/>
          <a:lstStyle/>
          <a:p>
            <a:pPr algn="ctr"/>
            <a:r>
              <a:rPr lang="ru-RU" dirty="0"/>
              <a:t>Машинное обучение, глубокое обучение и ОЕЯ : </a:t>
            </a:r>
            <a:r>
              <a:rPr lang="ru-RU" b="1" dirty="0"/>
              <a:t>ОБЗОР</a:t>
            </a:r>
          </a:p>
        </p:txBody>
      </p:sp>
      <p:pic>
        <p:nvPicPr>
          <p:cNvPr id="3" name="Рисунок 2">
            <a:extLst>
              <a:ext uri="{FF2B5EF4-FFF2-40B4-BE49-F238E27FC236}">
                <a16:creationId xmlns:a16="http://schemas.microsoft.com/office/drawing/2014/main" id="{953132E5-4A07-08C4-430F-4C3EB54623AC}"/>
              </a:ext>
            </a:extLst>
          </p:cNvPr>
          <p:cNvPicPr>
            <a:picLocks noChangeAspect="1"/>
          </p:cNvPicPr>
          <p:nvPr/>
        </p:nvPicPr>
        <p:blipFill>
          <a:blip r:embed="rId2"/>
          <a:stretch>
            <a:fillRect/>
          </a:stretch>
        </p:blipFill>
        <p:spPr>
          <a:xfrm>
            <a:off x="3845719" y="1450379"/>
            <a:ext cx="8243887" cy="5407621"/>
          </a:xfrm>
          <a:prstGeom prst="rect">
            <a:avLst/>
          </a:prstGeom>
        </p:spPr>
      </p:pic>
      <p:sp>
        <p:nvSpPr>
          <p:cNvPr id="5" name="TextBox 4">
            <a:extLst>
              <a:ext uri="{FF2B5EF4-FFF2-40B4-BE49-F238E27FC236}">
                <a16:creationId xmlns:a16="http://schemas.microsoft.com/office/drawing/2014/main" id="{1DB17BB1-805A-AEC6-C1F2-063A5BA56C7B}"/>
              </a:ext>
            </a:extLst>
          </p:cNvPr>
          <p:cNvSpPr txBox="1"/>
          <p:nvPr/>
        </p:nvSpPr>
        <p:spPr>
          <a:xfrm>
            <a:off x="102394" y="2244209"/>
            <a:ext cx="6265068" cy="369332"/>
          </a:xfrm>
          <a:prstGeom prst="rect">
            <a:avLst/>
          </a:prstGeom>
          <a:noFill/>
        </p:spPr>
        <p:txBody>
          <a:bodyPr wrap="square">
            <a:spAutoFit/>
          </a:bodyPr>
          <a:lstStyle/>
          <a:p>
            <a:r>
              <a:rPr lang="ru-RU" dirty="0"/>
              <a:t>Рисунок 1-8. Как связаны ОЕЯ , МЛ и ДЛ</a:t>
            </a:r>
          </a:p>
        </p:txBody>
      </p:sp>
    </p:spTree>
    <p:extLst>
      <p:ext uri="{BB962C8B-B14F-4D97-AF65-F5344CB8AC3E}">
        <p14:creationId xmlns:p14="http://schemas.microsoft.com/office/powerpoint/2010/main" val="2556345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3484C6-FB66-C34A-5183-3C4CE8C72291}"/>
              </a:ext>
            </a:extLst>
          </p:cNvPr>
          <p:cNvSpPr>
            <a:spLocks noGrp="1"/>
          </p:cNvSpPr>
          <p:nvPr>
            <p:ph type="title"/>
          </p:nvPr>
        </p:nvSpPr>
        <p:spPr/>
        <p:txBody>
          <a:bodyPr/>
          <a:lstStyle/>
          <a:p>
            <a:pPr algn="ctr"/>
            <a:r>
              <a:rPr lang="ru-RU" dirty="0"/>
              <a:t> Подходы ОЕЯ</a:t>
            </a:r>
          </a:p>
        </p:txBody>
      </p:sp>
      <p:sp>
        <p:nvSpPr>
          <p:cNvPr id="4" name="TextBox 3">
            <a:extLst>
              <a:ext uri="{FF2B5EF4-FFF2-40B4-BE49-F238E27FC236}">
                <a16:creationId xmlns:a16="http://schemas.microsoft.com/office/drawing/2014/main" id="{DCEA2655-E4BE-FA02-B702-429B4A24CA29}"/>
              </a:ext>
            </a:extLst>
          </p:cNvPr>
          <p:cNvSpPr txBox="1"/>
          <p:nvPr/>
        </p:nvSpPr>
        <p:spPr>
          <a:xfrm>
            <a:off x="500063" y="2274838"/>
            <a:ext cx="8640365" cy="3046988"/>
          </a:xfrm>
          <a:prstGeom prst="rect">
            <a:avLst/>
          </a:prstGeom>
          <a:noFill/>
        </p:spPr>
        <p:txBody>
          <a:bodyPr wrap="square">
            <a:spAutoFit/>
          </a:bodyPr>
          <a:lstStyle/>
          <a:p>
            <a:r>
              <a:rPr lang="ru-RU" sz="3200" dirty="0"/>
              <a:t>Различные подходы, используемые для решения проблем ОЕЯ , обычно делятся на три категории: </a:t>
            </a:r>
          </a:p>
          <a:p>
            <a:pPr marL="285750" indent="-285750">
              <a:buFont typeface="Arial" panose="020B0604020202020204" pitchFamily="34" charset="0"/>
              <a:buChar char="•"/>
            </a:pPr>
            <a:r>
              <a:rPr lang="ru-RU" sz="3200" b="1" dirty="0"/>
              <a:t>эвристика, </a:t>
            </a:r>
          </a:p>
          <a:p>
            <a:pPr marL="285750" indent="-285750">
              <a:buFont typeface="Arial" panose="020B0604020202020204" pitchFamily="34" charset="0"/>
              <a:buChar char="•"/>
            </a:pPr>
            <a:r>
              <a:rPr lang="ru-RU" sz="3200" b="1" dirty="0"/>
              <a:t>машинное обучение</a:t>
            </a:r>
            <a:r>
              <a:rPr lang="ru-RU" sz="3200" dirty="0"/>
              <a:t> </a:t>
            </a:r>
          </a:p>
          <a:p>
            <a:pPr marL="285750" indent="-285750">
              <a:buFont typeface="Arial" panose="020B0604020202020204" pitchFamily="34" charset="0"/>
              <a:buChar char="•"/>
            </a:pPr>
            <a:r>
              <a:rPr lang="ru-RU" sz="3200" b="1" dirty="0"/>
              <a:t>глубокое обучение</a:t>
            </a:r>
            <a:r>
              <a:rPr lang="ru-RU" sz="3200" dirty="0"/>
              <a:t>.</a:t>
            </a:r>
          </a:p>
        </p:txBody>
      </p:sp>
    </p:spTree>
    <p:extLst>
      <p:ext uri="{BB962C8B-B14F-4D97-AF65-F5344CB8AC3E}">
        <p14:creationId xmlns:p14="http://schemas.microsoft.com/office/powerpoint/2010/main" val="3728101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509E72-41CD-2A17-AD2B-60BB0EB3ECC4}"/>
              </a:ext>
            </a:extLst>
          </p:cNvPr>
          <p:cNvSpPr>
            <a:spLocks noGrp="1"/>
          </p:cNvSpPr>
          <p:nvPr>
            <p:ph type="title"/>
          </p:nvPr>
        </p:nvSpPr>
        <p:spPr/>
        <p:txBody>
          <a:bodyPr/>
          <a:lstStyle/>
          <a:p>
            <a:pPr algn="ctr"/>
            <a:r>
              <a:rPr lang="ru-RU" sz="4400" b="1" dirty="0"/>
              <a:t>Эвристика</a:t>
            </a:r>
            <a:endParaRPr lang="ru-RU" dirty="0"/>
          </a:p>
        </p:txBody>
      </p:sp>
      <p:sp>
        <p:nvSpPr>
          <p:cNvPr id="4" name="TextBox 3">
            <a:extLst>
              <a:ext uri="{FF2B5EF4-FFF2-40B4-BE49-F238E27FC236}">
                <a16:creationId xmlns:a16="http://schemas.microsoft.com/office/drawing/2014/main" id="{98B2B733-28D3-4B80-5A9E-659DB7AD7A68}"/>
              </a:ext>
            </a:extLst>
          </p:cNvPr>
          <p:cNvSpPr txBox="1"/>
          <p:nvPr/>
        </p:nvSpPr>
        <p:spPr>
          <a:xfrm>
            <a:off x="523875" y="1589664"/>
            <a:ext cx="11144250" cy="4801314"/>
          </a:xfrm>
          <a:prstGeom prst="rect">
            <a:avLst/>
          </a:prstGeom>
          <a:noFill/>
        </p:spPr>
        <p:txBody>
          <a:bodyPr wrap="square">
            <a:spAutoFit/>
          </a:bodyPr>
          <a:lstStyle/>
          <a:p>
            <a:r>
              <a:rPr lang="ru-RU" dirty="0"/>
              <a:t>Первые попытки создания систем ОЕЯ были основаны на создании правил для конкретной задачи. Это требовало от разработчиков определенного опыта в данной области, чтобы сформулировать правила, которые можно было бы включить в программу. Такие системы также требовали ресурсов, таких как словари и тезаурусы, которые обычно составлялись и оцифровывались в течение определенного времени. Примером разработки правил для решения задач ОЕЯ с использованием таких ресурсов является анализ настроения на основе лексикона. Он использует подсчет количества положительных и отрицательных слов в тексте для определения настроения текста.</a:t>
            </a:r>
          </a:p>
          <a:p>
            <a:r>
              <a:rPr lang="ru-RU" dirty="0"/>
              <a:t>Помимо словарей и тезаурусов, для помощи ОЕЯ в целом и ОЕЯ на основе правил в частности были созданы более сложные базы знаний. Одним из примеров является </a:t>
            </a:r>
            <a:r>
              <a:rPr lang="ru-RU" dirty="0" err="1"/>
              <a:t>Wordnet</a:t>
            </a:r>
            <a:r>
              <a:rPr lang="ru-RU" dirty="0"/>
              <a:t> [7], представляющий собой базу данных слов и семантических отношений между ними. Примерами таких отношений являются </a:t>
            </a:r>
            <a:r>
              <a:rPr lang="ru-RU" b="1" dirty="0"/>
              <a:t>синонимы, гипонимы</a:t>
            </a:r>
            <a:r>
              <a:rPr lang="ru-RU" dirty="0"/>
              <a:t> и </a:t>
            </a:r>
            <a:r>
              <a:rPr lang="ru-RU" dirty="0" err="1"/>
              <a:t>меронимы</a:t>
            </a:r>
            <a:r>
              <a:rPr lang="ru-RU" dirty="0"/>
              <a:t>. </a:t>
            </a:r>
          </a:p>
          <a:p>
            <a:r>
              <a:rPr lang="ru-RU" b="1" dirty="0"/>
              <a:t>Синонимы</a:t>
            </a:r>
            <a:r>
              <a:rPr lang="ru-RU" dirty="0"/>
              <a:t> относятся к словам с похожими значениями. </a:t>
            </a:r>
          </a:p>
          <a:p>
            <a:r>
              <a:rPr lang="ru-RU" b="1" dirty="0"/>
              <a:t>Гипонимы</a:t>
            </a:r>
            <a:r>
              <a:rPr lang="ru-RU" dirty="0"/>
              <a:t> отражают отношения типа "есть". Например, бейсбол, борьба сумо и теннис - все это гипонимы спорта</a:t>
            </a:r>
          </a:p>
          <a:p>
            <a:r>
              <a:rPr lang="ru-RU" b="1" dirty="0" err="1"/>
              <a:t>Меронимы</a:t>
            </a:r>
            <a:r>
              <a:rPr lang="ru-RU" dirty="0"/>
              <a:t> отражают отношения "есть - часть". Например, руки и ноги - это </a:t>
            </a:r>
            <a:r>
              <a:rPr lang="ru-RU" b="1" dirty="0" err="1"/>
              <a:t>меронимы</a:t>
            </a:r>
            <a:r>
              <a:rPr lang="ru-RU" b="1" dirty="0"/>
              <a:t> тела</a:t>
            </a:r>
            <a:r>
              <a:rPr lang="ru-RU" dirty="0"/>
              <a:t>. Вся эта информация становится полезной при построении систем, основанных на правилах языка. На рисунке 1-9 показан пример отображения таких отношений между словами с помощью </a:t>
            </a:r>
            <a:r>
              <a:rPr lang="ru-RU" dirty="0" err="1"/>
              <a:t>Wordnet</a:t>
            </a:r>
            <a:r>
              <a:rPr lang="ru-RU" dirty="0"/>
              <a:t>.</a:t>
            </a:r>
          </a:p>
        </p:txBody>
      </p:sp>
    </p:spTree>
    <p:extLst>
      <p:ext uri="{BB962C8B-B14F-4D97-AF65-F5344CB8AC3E}">
        <p14:creationId xmlns:p14="http://schemas.microsoft.com/office/powerpoint/2010/main" val="173306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9543451A-D263-59DB-DF39-85492D5F0F7C}"/>
              </a:ext>
            </a:extLst>
          </p:cNvPr>
          <p:cNvPicPr>
            <a:picLocks noChangeAspect="1"/>
          </p:cNvPicPr>
          <p:nvPr/>
        </p:nvPicPr>
        <p:blipFill>
          <a:blip r:embed="rId2"/>
          <a:stretch>
            <a:fillRect/>
          </a:stretch>
        </p:blipFill>
        <p:spPr>
          <a:xfrm>
            <a:off x="3600450" y="230124"/>
            <a:ext cx="7672389" cy="6005080"/>
          </a:xfrm>
          <a:prstGeom prst="rect">
            <a:avLst/>
          </a:prstGeom>
        </p:spPr>
      </p:pic>
      <p:sp>
        <p:nvSpPr>
          <p:cNvPr id="5" name="TextBox 4">
            <a:extLst>
              <a:ext uri="{FF2B5EF4-FFF2-40B4-BE49-F238E27FC236}">
                <a16:creationId xmlns:a16="http://schemas.microsoft.com/office/drawing/2014/main" id="{DB817DB3-59C6-C45B-B5AE-94D4406D64D9}"/>
              </a:ext>
            </a:extLst>
          </p:cNvPr>
          <p:cNvSpPr txBox="1"/>
          <p:nvPr/>
        </p:nvSpPr>
        <p:spPr>
          <a:xfrm>
            <a:off x="2703910" y="6431540"/>
            <a:ext cx="6093618" cy="392672"/>
          </a:xfrm>
          <a:prstGeom prst="rect">
            <a:avLst/>
          </a:prstGeom>
          <a:noFill/>
        </p:spPr>
        <p:txBody>
          <a:bodyPr wrap="square">
            <a:spAutoFit/>
          </a:bodyPr>
          <a:lstStyle/>
          <a:p>
            <a:pPr algn="ctr">
              <a:lnSpc>
                <a:spcPct val="115000"/>
              </a:lnSpc>
              <a:spcAft>
                <a:spcPts val="800"/>
              </a:spcAft>
            </a:pPr>
            <a:r>
              <a:rPr lang="ru-RU" sz="1800" i="1" kern="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Рисунок 1-9. Граф сети слов для слова "спорт" [8].</a:t>
            </a:r>
            <a:endParaRPr lang="ru-RU"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46823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84F1A35-3DA5-58E6-0EF0-67BE758C7C25}"/>
              </a:ext>
            </a:extLst>
          </p:cNvPr>
          <p:cNvSpPr txBox="1"/>
          <p:nvPr/>
        </p:nvSpPr>
        <p:spPr>
          <a:xfrm>
            <a:off x="495300" y="433388"/>
            <a:ext cx="11201400" cy="5909310"/>
          </a:xfrm>
          <a:prstGeom prst="rect">
            <a:avLst/>
          </a:prstGeom>
          <a:noFill/>
        </p:spPr>
        <p:txBody>
          <a:bodyPr wrap="square">
            <a:spAutoFit/>
          </a:bodyPr>
          <a:lstStyle/>
          <a:p>
            <a:pPr algn="just"/>
            <a:r>
              <a:rPr lang="ru-RU" sz="2000" b="1" dirty="0"/>
              <a:t>Регулярные выражения (</a:t>
            </a:r>
            <a:r>
              <a:rPr lang="ru-RU" sz="2000" b="1" dirty="0" err="1"/>
              <a:t>regex</a:t>
            </a:r>
            <a:r>
              <a:rPr lang="ru-RU" sz="2000" b="1" dirty="0"/>
              <a:t>) </a:t>
            </a:r>
            <a:r>
              <a:rPr lang="ru-RU" sz="2000" dirty="0"/>
              <a:t>-  это набор символов или шаблон, который используется для сопоставления и поиска подстрок в тексте. </a:t>
            </a:r>
          </a:p>
          <a:p>
            <a:pPr algn="just"/>
            <a:r>
              <a:rPr lang="ru-RU" sz="2000" dirty="0"/>
              <a:t>Например, </a:t>
            </a:r>
            <a:r>
              <a:rPr lang="ru-RU" sz="2000" b="1" dirty="0" err="1"/>
              <a:t>регекс</a:t>
            </a:r>
            <a:r>
              <a:rPr lang="ru-RU" sz="2000" dirty="0"/>
              <a:t> типа '^([a-zA-Z0-9_\-\.]+)@([a-zA-Z0-9_\-\.]+)\.([a-zA-Z]{2,5})$' используется для поиска всех идентификаторов электронной почты в тексте. </a:t>
            </a:r>
          </a:p>
          <a:p>
            <a:pPr algn="just"/>
            <a:r>
              <a:rPr lang="ru-RU" sz="2000" b="1" dirty="0" err="1"/>
              <a:t>Регексы</a:t>
            </a:r>
            <a:r>
              <a:rPr lang="ru-RU" sz="2000" dirty="0"/>
              <a:t> - отличный способ включить знания о домене в систему ОЕЯ .</a:t>
            </a:r>
          </a:p>
          <a:p>
            <a:pPr algn="just"/>
            <a:r>
              <a:rPr lang="ru-RU" sz="2000" dirty="0"/>
              <a:t> Например, если в чате или по электронной почте поступила жалоба от клиента, мы хотим создать систему для автоматического определения продукта, на который поступила жалоба. Существует ряд кодов продуктов, которые соответствуют определенным названиям брендов. Мы можем использовать </a:t>
            </a:r>
            <a:r>
              <a:rPr lang="ru-RU" sz="2000" dirty="0" err="1"/>
              <a:t>регексы</a:t>
            </a:r>
            <a:r>
              <a:rPr lang="ru-RU" sz="2000" dirty="0"/>
              <a:t>, чтобы легко сопоставить их.</a:t>
            </a:r>
          </a:p>
          <a:p>
            <a:pPr algn="just"/>
            <a:r>
              <a:rPr lang="ru-RU" sz="2000" b="1" kern="0" dirty="0" err="1">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Регексы</a:t>
            </a:r>
            <a:r>
              <a:rPr lang="ru-RU" sz="2000"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 - очень популярная парадигма для построения систем, основанных на правилах. Программное обеспечение для ОЕЯ , например </a:t>
            </a:r>
            <a:r>
              <a:rPr lang="ru-RU" sz="2000" b="1" kern="0" dirty="0" err="1">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StanfordCoreОЕЯ</a:t>
            </a:r>
            <a:r>
              <a:rPr lang="ru-RU" sz="2000"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 , включает в себя </a:t>
            </a:r>
            <a:r>
              <a:rPr lang="ru-RU" sz="2000" b="1" kern="0" dirty="0" err="1">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TokensRegex</a:t>
            </a:r>
            <a:r>
              <a:rPr lang="ru-RU" sz="2000"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 [10], который представляет собой фреймворк для определения регулярных выражений. Он используется для выявления закономерностей в тексте и использования совпадающего текста для создания правил. </a:t>
            </a:r>
            <a:r>
              <a:rPr lang="ru-RU" sz="2000" b="1" kern="0" dirty="0" err="1">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Регексы</a:t>
            </a:r>
            <a:r>
              <a:rPr lang="ru-RU" sz="2000" b="1"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 используются для детерминированных совпадений </a:t>
            </a:r>
            <a:r>
              <a:rPr lang="ru-RU" sz="2000"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 то есть либо совпадает, либо нет. </a:t>
            </a:r>
            <a:r>
              <a:rPr lang="ru-RU" sz="2000" b="1"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Вероятностные </a:t>
            </a:r>
            <a:r>
              <a:rPr lang="ru-RU" sz="2000" b="1" kern="0" dirty="0" err="1">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регексы</a:t>
            </a:r>
            <a:r>
              <a:rPr lang="ru-RU" sz="2000" b="1"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 </a:t>
            </a:r>
            <a:r>
              <a:rPr lang="ru-RU" sz="2000"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 это подразделение, которое устраняет это ограничение путем включения вероятности совпадения. Заинтересованные читатели могут обратиться к программным библиотекам, таким как </a:t>
            </a:r>
            <a:r>
              <a:rPr lang="ru-RU" sz="2000" b="1" kern="0" dirty="0" err="1">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pregex</a:t>
            </a:r>
            <a:r>
              <a:rPr lang="ru-RU" sz="2000" b="1"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 </a:t>
            </a:r>
            <a:r>
              <a:rPr lang="ru-RU" sz="2000"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[11]. Последнее обращение 15 июня 2020 года.</a:t>
            </a:r>
            <a:endParaRPr lang="ru-RU"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ru-RU" dirty="0"/>
          </a:p>
        </p:txBody>
      </p:sp>
    </p:spTree>
    <p:extLst>
      <p:ext uri="{BB962C8B-B14F-4D97-AF65-F5344CB8AC3E}">
        <p14:creationId xmlns:p14="http://schemas.microsoft.com/office/powerpoint/2010/main" val="16018310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C9031A1-971E-6D97-7E1C-1E9A6726B833}"/>
              </a:ext>
            </a:extLst>
          </p:cNvPr>
          <p:cNvSpPr txBox="1"/>
          <p:nvPr/>
        </p:nvSpPr>
        <p:spPr>
          <a:xfrm>
            <a:off x="857249" y="1028343"/>
            <a:ext cx="10615613" cy="4893647"/>
          </a:xfrm>
          <a:prstGeom prst="rect">
            <a:avLst/>
          </a:prstGeom>
          <a:noFill/>
        </p:spPr>
        <p:txBody>
          <a:bodyPr wrap="square">
            <a:spAutoFit/>
          </a:bodyPr>
          <a:lstStyle/>
          <a:p>
            <a:pPr algn="just"/>
            <a:r>
              <a:rPr lang="ru-RU" sz="2400" b="1" dirty="0"/>
              <a:t>Контекстно-свободная грамматика </a:t>
            </a:r>
            <a:r>
              <a:rPr lang="ru-RU" sz="2400" dirty="0"/>
              <a:t>(КСГ) - это тип формальной грамматики, которая используется для моделирования естественных языков. CFG была изобретена профессором Ноамом Хомским, известным лингвистом и ученым. CFG можно использовать для передачи более сложной и иерархической информации, которую не может передать </a:t>
            </a:r>
            <a:r>
              <a:rPr lang="ru-RU" sz="2400" dirty="0" err="1"/>
              <a:t>регекс</a:t>
            </a:r>
            <a:r>
              <a:rPr lang="ru-RU" sz="2400" dirty="0"/>
              <a:t>. Парсер </a:t>
            </a:r>
            <a:r>
              <a:rPr lang="ru-RU" sz="2400" dirty="0" err="1"/>
              <a:t>Earley</a:t>
            </a:r>
            <a:r>
              <a:rPr lang="ru-RU" sz="2400" dirty="0"/>
              <a:t> [12] позволяет разбирать все виды CFG. Для моделирования более сложных правил можно использовать языки грамматики, такие как JAPE (Java </a:t>
            </a:r>
            <a:r>
              <a:rPr lang="ru-RU" sz="2400" dirty="0" err="1"/>
              <a:t>Annotation</a:t>
            </a:r>
            <a:r>
              <a:rPr lang="ru-RU" sz="2400" dirty="0"/>
              <a:t> </a:t>
            </a:r>
            <a:r>
              <a:rPr lang="ru-RU" sz="2400" dirty="0" err="1"/>
              <a:t>Patterns</a:t>
            </a:r>
            <a:r>
              <a:rPr lang="ru-RU" sz="2400" dirty="0"/>
              <a:t> Engine) [13]. JAPE обладает свойствами как </a:t>
            </a:r>
            <a:r>
              <a:rPr lang="ru-RU" sz="2400" dirty="0" err="1"/>
              <a:t>регексов</a:t>
            </a:r>
            <a:r>
              <a:rPr lang="ru-RU" sz="2400" dirty="0"/>
              <a:t>, так и CFG и может быть использован для основанных на правилах ОЕЯ -систем, таких как GATE (General Architecture </a:t>
            </a:r>
            <a:r>
              <a:rPr lang="ru-RU" sz="2400" dirty="0" err="1"/>
              <a:t>for</a:t>
            </a:r>
            <a:r>
              <a:rPr lang="ru-RU" sz="2400" dirty="0"/>
              <a:t> Text Engineering) [14]. GATE используется для построения систем извлечения текста для закрытых и четко определенных доменов, где важнее точность и полнота охвата. </a:t>
            </a:r>
          </a:p>
        </p:txBody>
      </p:sp>
    </p:spTree>
    <p:extLst>
      <p:ext uri="{BB962C8B-B14F-4D97-AF65-F5344CB8AC3E}">
        <p14:creationId xmlns:p14="http://schemas.microsoft.com/office/powerpoint/2010/main" val="3841261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682BD94C-D5AF-C805-CDEC-E0B7638993D5}"/>
              </a:ext>
            </a:extLst>
          </p:cNvPr>
          <p:cNvPicPr>
            <a:picLocks noChangeAspect="1"/>
          </p:cNvPicPr>
          <p:nvPr/>
        </p:nvPicPr>
        <p:blipFill>
          <a:blip r:embed="rId2"/>
          <a:stretch>
            <a:fillRect/>
          </a:stretch>
        </p:blipFill>
        <p:spPr>
          <a:xfrm>
            <a:off x="4179910" y="0"/>
            <a:ext cx="7235803" cy="6683011"/>
          </a:xfrm>
          <a:prstGeom prst="rect">
            <a:avLst/>
          </a:prstGeom>
        </p:spPr>
      </p:pic>
      <p:sp>
        <p:nvSpPr>
          <p:cNvPr id="5" name="TextBox 4">
            <a:extLst>
              <a:ext uri="{FF2B5EF4-FFF2-40B4-BE49-F238E27FC236}">
                <a16:creationId xmlns:a16="http://schemas.microsoft.com/office/drawing/2014/main" id="{29BFBC7B-EF25-1FFB-463C-5FDE8730E787}"/>
              </a:ext>
            </a:extLst>
          </p:cNvPr>
          <p:cNvSpPr txBox="1"/>
          <p:nvPr/>
        </p:nvSpPr>
        <p:spPr>
          <a:xfrm>
            <a:off x="175023" y="1181398"/>
            <a:ext cx="6093618" cy="1477328"/>
          </a:xfrm>
          <a:prstGeom prst="rect">
            <a:avLst/>
          </a:prstGeom>
          <a:noFill/>
        </p:spPr>
        <p:txBody>
          <a:bodyPr wrap="square">
            <a:spAutoFit/>
          </a:bodyPr>
          <a:lstStyle/>
          <a:p>
            <a:r>
              <a:rPr lang="ru-RU" dirty="0"/>
              <a:t>Рисунок 1-10 </a:t>
            </a:r>
          </a:p>
          <a:p>
            <a:r>
              <a:rPr lang="ru-RU" dirty="0"/>
              <a:t>Интерфейс  GATE, а также несколько</a:t>
            </a:r>
          </a:p>
          <a:p>
            <a:r>
              <a:rPr lang="ru-RU" dirty="0"/>
              <a:t> типов  информации, выделенных</a:t>
            </a:r>
          </a:p>
          <a:p>
            <a:r>
              <a:rPr lang="ru-RU" dirty="0"/>
              <a:t> в тексте,  в качестве примера </a:t>
            </a:r>
          </a:p>
          <a:p>
            <a:r>
              <a:rPr lang="ru-RU" dirty="0"/>
              <a:t>системы, основанной на правилах.</a:t>
            </a:r>
          </a:p>
        </p:txBody>
      </p:sp>
    </p:spTree>
    <p:extLst>
      <p:ext uri="{BB962C8B-B14F-4D97-AF65-F5344CB8AC3E}">
        <p14:creationId xmlns:p14="http://schemas.microsoft.com/office/powerpoint/2010/main" val="3600835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17B361-C4FF-2430-B82B-49806793143D}"/>
              </a:ext>
            </a:extLst>
          </p:cNvPr>
          <p:cNvSpPr>
            <a:spLocks noGrp="1"/>
          </p:cNvSpPr>
          <p:nvPr>
            <p:ph type="title"/>
          </p:nvPr>
        </p:nvSpPr>
        <p:spPr>
          <a:xfrm>
            <a:off x="838200" y="39250"/>
            <a:ext cx="10515600" cy="1325563"/>
          </a:xfrm>
        </p:spPr>
        <p:txBody>
          <a:bodyPr/>
          <a:lstStyle/>
          <a:p>
            <a:pPr algn="ctr"/>
            <a:r>
              <a:rPr lang="ru-RU" dirty="0"/>
              <a:t>Машинное обучение для ОЕЯ </a:t>
            </a:r>
          </a:p>
        </p:txBody>
      </p:sp>
      <p:sp>
        <p:nvSpPr>
          <p:cNvPr id="4" name="TextBox 3">
            <a:extLst>
              <a:ext uri="{FF2B5EF4-FFF2-40B4-BE49-F238E27FC236}">
                <a16:creationId xmlns:a16="http://schemas.microsoft.com/office/drawing/2014/main" id="{D80E1E0A-32BF-A6BB-BA61-0E780FE97856}"/>
              </a:ext>
            </a:extLst>
          </p:cNvPr>
          <p:cNvSpPr txBox="1"/>
          <p:nvPr/>
        </p:nvSpPr>
        <p:spPr>
          <a:xfrm>
            <a:off x="223837" y="1118097"/>
            <a:ext cx="11744325" cy="5693866"/>
          </a:xfrm>
          <a:prstGeom prst="rect">
            <a:avLst/>
          </a:prstGeom>
          <a:noFill/>
        </p:spPr>
        <p:txBody>
          <a:bodyPr wrap="square">
            <a:spAutoFit/>
          </a:bodyPr>
          <a:lstStyle/>
          <a:p>
            <a:pPr algn="just"/>
            <a:r>
              <a:rPr lang="ru-RU" sz="2800" dirty="0"/>
              <a:t>Методы машинного обучения применяются к текстовым данным так же, как и к другим формам данных, таким как изображения, речь и структурированные данные. Методы машинного обучения с контролем, такие как классификация и регрессия, широко используются для решения различных задач ОЕЯ .</a:t>
            </a:r>
          </a:p>
          <a:p>
            <a:pPr algn="just"/>
            <a:r>
              <a:rPr lang="ru-RU" sz="2800" dirty="0"/>
              <a:t> Например, задачей классификации в ОЕЯ  является отнесение новостных статей к определенному набору тем, таких как спорт или политика. </a:t>
            </a:r>
          </a:p>
          <a:p>
            <a:pPr algn="just"/>
            <a:r>
              <a:rPr lang="ru-RU" sz="2800" dirty="0"/>
              <a:t>С другой стороны, методы регрессии, которые дают числовое предсказание, могут использоваться для оценки цены акции на основе обработки обсуждений этой акции в социальных сетях. Аналогичным образом алгоритмы кластеризации без контроля могут использоваться для объединения текстовых документов в группы.</a:t>
            </a:r>
          </a:p>
        </p:txBody>
      </p:sp>
    </p:spTree>
    <p:extLst>
      <p:ext uri="{BB962C8B-B14F-4D97-AF65-F5344CB8AC3E}">
        <p14:creationId xmlns:p14="http://schemas.microsoft.com/office/powerpoint/2010/main" val="442987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5C267A-ED09-E497-F873-4E8CB29F9C36}"/>
              </a:ext>
            </a:extLst>
          </p:cNvPr>
          <p:cNvSpPr>
            <a:spLocks noGrp="1"/>
          </p:cNvSpPr>
          <p:nvPr>
            <p:ph type="title"/>
          </p:nvPr>
        </p:nvSpPr>
        <p:spPr>
          <a:xfrm>
            <a:off x="838200" y="107951"/>
            <a:ext cx="10515600" cy="706438"/>
          </a:xfrm>
        </p:spPr>
        <p:txBody>
          <a:bodyPr/>
          <a:lstStyle/>
          <a:p>
            <a:pPr algn="ctr"/>
            <a:r>
              <a:rPr lang="en-US" dirty="0"/>
              <a:t>NAIVE BAYES</a:t>
            </a:r>
            <a:endParaRPr lang="ru-RU" dirty="0"/>
          </a:p>
        </p:txBody>
      </p:sp>
      <p:sp>
        <p:nvSpPr>
          <p:cNvPr id="4" name="TextBox 3">
            <a:extLst>
              <a:ext uri="{FF2B5EF4-FFF2-40B4-BE49-F238E27FC236}">
                <a16:creationId xmlns:a16="http://schemas.microsoft.com/office/drawing/2014/main" id="{5821AA0D-27D4-9B07-172A-87EC685A0A17}"/>
              </a:ext>
            </a:extLst>
          </p:cNvPr>
          <p:cNvSpPr txBox="1"/>
          <p:nvPr/>
        </p:nvSpPr>
        <p:spPr>
          <a:xfrm>
            <a:off x="114300" y="748406"/>
            <a:ext cx="11718131" cy="6001643"/>
          </a:xfrm>
          <a:prstGeom prst="rect">
            <a:avLst/>
          </a:prstGeom>
          <a:noFill/>
        </p:spPr>
        <p:txBody>
          <a:bodyPr wrap="square">
            <a:spAutoFit/>
          </a:bodyPr>
          <a:lstStyle/>
          <a:p>
            <a:pPr algn="just"/>
            <a:r>
              <a:rPr lang="ru-RU" sz="2400" b="1" dirty="0"/>
              <a:t>Наивный Байес </a:t>
            </a:r>
            <a:r>
              <a:rPr lang="ru-RU" sz="2400" dirty="0"/>
              <a:t>- это классический алгоритм для задач классификации [16], который в основном опирается на </a:t>
            </a:r>
            <a:r>
              <a:rPr lang="ru-RU" sz="2400" b="1" dirty="0"/>
              <a:t>теорему Байеса </a:t>
            </a:r>
            <a:r>
              <a:rPr lang="ru-RU" sz="2400" dirty="0"/>
              <a:t>(что видно из названия).</a:t>
            </a:r>
          </a:p>
          <a:p>
            <a:pPr algn="just"/>
            <a:r>
              <a:rPr lang="ru-RU" sz="2400" dirty="0"/>
              <a:t>Используя теорему Байеса, он вычисляет вероятность наблюдения метки класса при заданном наборе признаков входных данных. Особенностью этого алгоритма является то, что он предполагает, что каждый признак независим от всех других признаков. Для примера классификации новостей, упомянутого ранее в этой лекции, одним из способов численного представления текста является подсчет количества специфических слов, присутствующих в тексте, например, слов, относящихся к спорту или политике. </a:t>
            </a:r>
          </a:p>
          <a:p>
            <a:pPr algn="just"/>
            <a:r>
              <a:rPr lang="ru-RU" sz="2400" dirty="0"/>
              <a:t>Мы предполагаем, что количество этих слов не коррелирует друг с другом. Если это предположение верно, мы можем использовать </a:t>
            </a:r>
            <a:r>
              <a:rPr lang="ru-RU" sz="2400" dirty="0" err="1"/>
              <a:t>Naive</a:t>
            </a:r>
            <a:r>
              <a:rPr lang="ru-RU" sz="2400" dirty="0"/>
              <a:t> </a:t>
            </a:r>
            <a:r>
              <a:rPr lang="ru-RU" sz="2400" dirty="0" err="1"/>
              <a:t>Bayes</a:t>
            </a:r>
            <a:r>
              <a:rPr lang="ru-RU" sz="2400" dirty="0"/>
              <a:t> для классификации новостных статей.</a:t>
            </a:r>
          </a:p>
          <a:p>
            <a:pPr algn="just"/>
            <a:r>
              <a:rPr lang="ru-RU" sz="2400" dirty="0"/>
              <a:t> Несмотря на то, что во многих случаях это предположение является сильным, </a:t>
            </a:r>
            <a:r>
              <a:rPr lang="ru-RU" sz="2400" dirty="0" err="1"/>
              <a:t>Naive</a:t>
            </a:r>
            <a:r>
              <a:rPr lang="ru-RU" sz="2400" dirty="0"/>
              <a:t> </a:t>
            </a:r>
            <a:r>
              <a:rPr lang="ru-RU" sz="2400" dirty="0" err="1"/>
              <a:t>Bayes</a:t>
            </a:r>
            <a:r>
              <a:rPr lang="ru-RU" sz="2400" dirty="0"/>
              <a:t> часто используется в качестве начального алгоритма для классификации текстов. В первую очередь потому, что он прост для понимания и очень быстро обучается и работает.</a:t>
            </a:r>
          </a:p>
        </p:txBody>
      </p:sp>
    </p:spTree>
    <p:extLst>
      <p:ext uri="{BB962C8B-B14F-4D97-AF65-F5344CB8AC3E}">
        <p14:creationId xmlns:p14="http://schemas.microsoft.com/office/powerpoint/2010/main" val="665099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19388B-A9B6-3B3A-1841-DB59FC7142B7}"/>
              </a:ext>
            </a:extLst>
          </p:cNvPr>
          <p:cNvSpPr>
            <a:spLocks noGrp="1"/>
          </p:cNvSpPr>
          <p:nvPr>
            <p:ph type="title"/>
          </p:nvPr>
        </p:nvSpPr>
        <p:spPr>
          <a:xfrm>
            <a:off x="1238250" y="193676"/>
            <a:ext cx="10515600" cy="635000"/>
          </a:xfrm>
        </p:spPr>
        <p:txBody>
          <a:bodyPr>
            <a:normAutofit fontScale="90000"/>
          </a:bodyPr>
          <a:lstStyle/>
          <a:p>
            <a:pPr algn="ctr"/>
            <a:r>
              <a:rPr lang="en-US" dirty="0"/>
              <a:t>SUPPORT VECTOR MACHINE</a:t>
            </a:r>
            <a:endParaRPr lang="ru-RU" dirty="0"/>
          </a:p>
        </p:txBody>
      </p:sp>
      <p:sp>
        <p:nvSpPr>
          <p:cNvPr id="6" name="TextBox 5">
            <a:extLst>
              <a:ext uri="{FF2B5EF4-FFF2-40B4-BE49-F238E27FC236}">
                <a16:creationId xmlns:a16="http://schemas.microsoft.com/office/drawing/2014/main" id="{1C609E27-1AC2-97FF-C977-E52985DF0685}"/>
              </a:ext>
            </a:extLst>
          </p:cNvPr>
          <p:cNvSpPr txBox="1"/>
          <p:nvPr/>
        </p:nvSpPr>
        <p:spPr>
          <a:xfrm>
            <a:off x="0" y="610136"/>
            <a:ext cx="12192000" cy="6247864"/>
          </a:xfrm>
          <a:prstGeom prst="rect">
            <a:avLst/>
          </a:prstGeom>
          <a:noFill/>
        </p:spPr>
        <p:txBody>
          <a:bodyPr wrap="square">
            <a:spAutoFit/>
          </a:bodyPr>
          <a:lstStyle/>
          <a:p>
            <a:r>
              <a:rPr lang="ru-RU" sz="2400" b="1" dirty="0"/>
              <a:t>Машина опорных векторов </a:t>
            </a:r>
            <a:r>
              <a:rPr lang="ru-RU" sz="2400" dirty="0"/>
              <a:t>(SVM) - еще один популярный алгоритм классификации [17].</a:t>
            </a:r>
          </a:p>
          <a:p>
            <a:pPr marL="342900" indent="-342900">
              <a:buFont typeface="Arial" panose="020B0604020202020204" pitchFamily="34" charset="0"/>
              <a:buChar char="•"/>
            </a:pPr>
            <a:r>
              <a:rPr lang="ru-RU" sz="2200" dirty="0"/>
              <a:t> Цель любого подхода к классификации - определить границу принятия решения, которая служит разделителем между различными категориями текста (например, политика против спорта в нашем примере классификации новостей). Эта граница принятия решения может быть линейной или нелинейной (например, в виде круга). </a:t>
            </a:r>
          </a:p>
          <a:p>
            <a:pPr marL="342900" indent="-342900">
              <a:buFont typeface="Arial" panose="020B0604020202020204" pitchFamily="34" charset="0"/>
              <a:buChar char="•"/>
            </a:pPr>
            <a:r>
              <a:rPr lang="ru-RU" sz="2200" dirty="0"/>
              <a:t>SVM может обучиться как линейной, так и нелинейной границе принятия решения для разделения точек данных, принадлежащих к разным классам. Линейная граница принятия решения учит представлять данные таким образом, чтобы различия между классами стали очевидными.</a:t>
            </a:r>
          </a:p>
          <a:p>
            <a:pPr marL="342900" indent="-342900">
              <a:buFont typeface="Arial" panose="020B0604020202020204" pitchFamily="34" charset="0"/>
              <a:buChar char="•"/>
            </a:pPr>
            <a:r>
              <a:rPr lang="ru-RU" sz="2200" dirty="0"/>
              <a:t> Для двумерного представления признаков наглядный пример приведен на рис. 1-11, где черные и белые точки принадлежат разным классам (например, группам новостей о спорте и политике). </a:t>
            </a:r>
          </a:p>
          <a:p>
            <a:pPr marL="342900" indent="-342900">
              <a:buFont typeface="Arial" panose="020B0604020202020204" pitchFamily="34" charset="0"/>
              <a:buChar char="•"/>
            </a:pPr>
            <a:r>
              <a:rPr lang="ru-RU" sz="2200" dirty="0"/>
              <a:t>SVM обучается оптимальной границе принятия решения, чтобы расстояние между точками в разных классах было максимальным. </a:t>
            </a:r>
          </a:p>
          <a:p>
            <a:pPr marL="342900" indent="-342900">
              <a:buFont typeface="Arial" panose="020B0604020202020204" pitchFamily="34" charset="0"/>
              <a:buChar char="•"/>
            </a:pPr>
            <a:r>
              <a:rPr lang="ru-RU" sz="2200" dirty="0"/>
              <a:t>Самым большим достоинством SVM является их устойчивость к вариациям и шуму в данных. Основной недостаток - время обучения и неспособность масштабироваться при большом количестве обучающих данных.</a:t>
            </a:r>
          </a:p>
        </p:txBody>
      </p:sp>
    </p:spTree>
    <p:extLst>
      <p:ext uri="{BB962C8B-B14F-4D97-AF65-F5344CB8AC3E}">
        <p14:creationId xmlns:p14="http://schemas.microsoft.com/office/powerpoint/2010/main" val="12008555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3D05DD8-C49D-4FC3-9EE8-EBBFAEA10D58}"/>
              </a:ext>
            </a:extLst>
          </p:cNvPr>
          <p:cNvPicPr>
            <a:picLocks noChangeAspect="1"/>
          </p:cNvPicPr>
          <p:nvPr/>
        </p:nvPicPr>
        <p:blipFill>
          <a:blip r:embed="rId2"/>
          <a:stretch>
            <a:fillRect/>
          </a:stretch>
        </p:blipFill>
        <p:spPr>
          <a:xfrm>
            <a:off x="5388801" y="221229"/>
            <a:ext cx="6026911" cy="6357996"/>
          </a:xfrm>
          <a:prstGeom prst="rect">
            <a:avLst/>
          </a:prstGeom>
        </p:spPr>
      </p:pic>
      <p:sp>
        <p:nvSpPr>
          <p:cNvPr id="5" name="TextBox 4">
            <a:extLst>
              <a:ext uri="{FF2B5EF4-FFF2-40B4-BE49-F238E27FC236}">
                <a16:creationId xmlns:a16="http://schemas.microsoft.com/office/drawing/2014/main" id="{60732FD6-8CCC-5467-58FA-9F544D080AF2}"/>
              </a:ext>
            </a:extLst>
          </p:cNvPr>
          <p:cNvSpPr txBox="1"/>
          <p:nvPr/>
        </p:nvSpPr>
        <p:spPr>
          <a:xfrm>
            <a:off x="389335" y="2105710"/>
            <a:ext cx="6093618" cy="646331"/>
          </a:xfrm>
          <a:prstGeom prst="rect">
            <a:avLst/>
          </a:prstGeom>
          <a:noFill/>
        </p:spPr>
        <p:txBody>
          <a:bodyPr wrap="square">
            <a:spAutoFit/>
          </a:bodyPr>
          <a:lstStyle/>
          <a:p>
            <a:r>
              <a:rPr lang="ru-RU" dirty="0"/>
              <a:t>Рисунок 1-11. Двумерное представление </a:t>
            </a:r>
          </a:p>
          <a:p>
            <a:r>
              <a:rPr lang="ru-RU" dirty="0"/>
              <a:t>признаков в SVM</a:t>
            </a:r>
          </a:p>
        </p:txBody>
      </p:sp>
    </p:spTree>
    <p:extLst>
      <p:ext uri="{BB962C8B-B14F-4D97-AF65-F5344CB8AC3E}">
        <p14:creationId xmlns:p14="http://schemas.microsoft.com/office/powerpoint/2010/main" val="3697044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AEB1B2-D366-1B81-F95B-EE0A0FCD977B}"/>
              </a:ext>
            </a:extLst>
          </p:cNvPr>
          <p:cNvSpPr>
            <a:spLocks noGrp="1"/>
          </p:cNvSpPr>
          <p:nvPr>
            <p:ph type="title"/>
          </p:nvPr>
        </p:nvSpPr>
        <p:spPr>
          <a:xfrm>
            <a:off x="1223962" y="0"/>
            <a:ext cx="10515600" cy="714375"/>
          </a:xfrm>
        </p:spPr>
        <p:txBody>
          <a:bodyPr/>
          <a:lstStyle/>
          <a:p>
            <a:pPr algn="ctr"/>
            <a:r>
              <a:rPr lang="ru-RU" dirty="0"/>
              <a:t>СКРЫТАЯ МАРКОВСКАЯ МОДЕЛЬ</a:t>
            </a:r>
          </a:p>
        </p:txBody>
      </p:sp>
      <p:sp>
        <p:nvSpPr>
          <p:cNvPr id="4" name="TextBox 3">
            <a:extLst>
              <a:ext uri="{FF2B5EF4-FFF2-40B4-BE49-F238E27FC236}">
                <a16:creationId xmlns:a16="http://schemas.microsoft.com/office/drawing/2014/main" id="{A2395646-E5D2-6478-0C04-B6E0ACFE5AD5}"/>
              </a:ext>
            </a:extLst>
          </p:cNvPr>
          <p:cNvSpPr txBox="1"/>
          <p:nvPr/>
        </p:nvSpPr>
        <p:spPr>
          <a:xfrm>
            <a:off x="172641" y="714375"/>
            <a:ext cx="11846718" cy="5909310"/>
          </a:xfrm>
          <a:prstGeom prst="rect">
            <a:avLst/>
          </a:prstGeom>
          <a:noFill/>
        </p:spPr>
        <p:txBody>
          <a:bodyPr wrap="square">
            <a:spAutoFit/>
          </a:bodyPr>
          <a:lstStyle/>
          <a:p>
            <a:pPr algn="just"/>
            <a:r>
              <a:rPr lang="ru-RU" sz="2100" b="1" dirty="0"/>
              <a:t>Скрытая марковская модель</a:t>
            </a:r>
            <a:r>
              <a:rPr lang="ru-RU" sz="2100" dirty="0"/>
              <a:t> (HMM) - это </a:t>
            </a:r>
            <a:r>
              <a:rPr lang="ru-RU" sz="2100" b="1" dirty="0"/>
              <a:t>статистическая модель </a:t>
            </a:r>
            <a:r>
              <a:rPr lang="ru-RU" sz="2100" dirty="0"/>
              <a:t>[18], которая предполагает, что существует базовый ненаблюдаемый процесс со скрытыми состояниями, который генерирует данные - т.е. мы можем наблюдать данные только после их генерации. </a:t>
            </a:r>
          </a:p>
          <a:p>
            <a:pPr algn="just"/>
            <a:r>
              <a:rPr lang="ru-RU" sz="2100" dirty="0"/>
              <a:t>Затем HMM пытается смоделировать скрытые состояния на основе этих данных. Например, рассмотрим задачу ОЕЯ , связанную с тегированием частей речи (POS), которая заключается в присвоении тегов части речи предложениям. HMM используются для присвоения POS-тегов текстовым данным. Здесь мы предполагаем, что текст генерируется в соответствии с базовой грамматикой, которая скрыта под текстом. </a:t>
            </a:r>
            <a:r>
              <a:rPr lang="ru-RU" sz="2100" b="1" dirty="0"/>
              <a:t>Скрытые состояния </a:t>
            </a:r>
            <a:r>
              <a:rPr lang="ru-RU" sz="2100" dirty="0"/>
              <a:t>- это части речи, которые определяют структуру предложения в соответствии с грамматикой языка, но мы наблюдаем только те слова, которые управляются этими скрытыми состояниями. Наряду с этим, НММ также делают </a:t>
            </a:r>
            <a:r>
              <a:rPr lang="ru-RU" sz="2100" b="1" dirty="0"/>
              <a:t>предположение Маркова</a:t>
            </a:r>
            <a:r>
              <a:rPr lang="ru-RU" sz="2100" dirty="0"/>
              <a:t>, которое </a:t>
            </a:r>
            <a:r>
              <a:rPr lang="ru-RU" sz="2100" b="1" dirty="0"/>
              <a:t>означает, что каждое скрытое состояние зависит от предыдущего состояния (состояний)</a:t>
            </a:r>
            <a:r>
              <a:rPr lang="ru-RU" sz="2100" dirty="0"/>
              <a:t>. Человеческий язык является последовательным по своей природе, и текущее слово в предложении зависит от того, что было до него. Таким образом, НММ с этими двумя предположениями являются мощным инструментом для моделирования текстовых данных. На рисунке 1-12 показан пример HMM, которая изучает части речи на основе данного предложения. Такие части речи, как JJ (прилагательное) и NN (существительное), являются скрытыми состояниями, в то время как предложение "Natural Language Processing (ОЕЯ )..." является непосредственно наблюдаемым.</a:t>
            </a:r>
          </a:p>
        </p:txBody>
      </p:sp>
    </p:spTree>
    <p:extLst>
      <p:ext uri="{BB962C8B-B14F-4D97-AF65-F5344CB8AC3E}">
        <p14:creationId xmlns:p14="http://schemas.microsoft.com/office/powerpoint/2010/main" val="496052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48D4E727-F768-8036-AC90-266393B32265}"/>
              </a:ext>
            </a:extLst>
          </p:cNvPr>
          <p:cNvPicPr>
            <a:picLocks noChangeAspect="1"/>
          </p:cNvPicPr>
          <p:nvPr/>
        </p:nvPicPr>
        <p:blipFill>
          <a:blip r:embed="rId2"/>
          <a:stretch>
            <a:fillRect/>
          </a:stretch>
        </p:blipFill>
        <p:spPr>
          <a:xfrm>
            <a:off x="385763" y="1187503"/>
            <a:ext cx="11244262" cy="2989804"/>
          </a:xfrm>
          <a:prstGeom prst="rect">
            <a:avLst/>
          </a:prstGeom>
        </p:spPr>
      </p:pic>
      <p:sp>
        <p:nvSpPr>
          <p:cNvPr id="5" name="TextBox 4">
            <a:extLst>
              <a:ext uri="{FF2B5EF4-FFF2-40B4-BE49-F238E27FC236}">
                <a16:creationId xmlns:a16="http://schemas.microsoft.com/office/drawing/2014/main" id="{A41DD69D-022A-8FC4-5045-992E5C12EFA7}"/>
              </a:ext>
            </a:extLst>
          </p:cNvPr>
          <p:cNvSpPr txBox="1"/>
          <p:nvPr/>
        </p:nvSpPr>
        <p:spPr>
          <a:xfrm>
            <a:off x="1643063" y="4548873"/>
            <a:ext cx="10115549" cy="369332"/>
          </a:xfrm>
          <a:prstGeom prst="rect">
            <a:avLst/>
          </a:prstGeom>
          <a:noFill/>
        </p:spPr>
        <p:txBody>
          <a:bodyPr wrap="square">
            <a:spAutoFit/>
          </a:bodyPr>
          <a:lstStyle/>
          <a:p>
            <a:r>
              <a:rPr lang="ru-RU" dirty="0"/>
              <a:t>Рисунок 1-12. Графическое представление скрытой марковской модели</a:t>
            </a:r>
          </a:p>
        </p:txBody>
      </p:sp>
    </p:spTree>
    <p:extLst>
      <p:ext uri="{BB962C8B-B14F-4D97-AF65-F5344CB8AC3E}">
        <p14:creationId xmlns:p14="http://schemas.microsoft.com/office/powerpoint/2010/main" val="34217201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BB2096-D778-6E9A-A188-1BCE82DB656E}"/>
              </a:ext>
            </a:extLst>
          </p:cNvPr>
          <p:cNvSpPr>
            <a:spLocks noGrp="1"/>
          </p:cNvSpPr>
          <p:nvPr>
            <p:ph type="title"/>
          </p:nvPr>
        </p:nvSpPr>
        <p:spPr>
          <a:xfrm>
            <a:off x="1038225" y="150813"/>
            <a:ext cx="10515600" cy="520700"/>
          </a:xfrm>
        </p:spPr>
        <p:txBody>
          <a:bodyPr>
            <a:normAutofit fontScale="90000"/>
          </a:bodyPr>
          <a:lstStyle/>
          <a:p>
            <a:pPr algn="ctr"/>
            <a:r>
              <a:rPr lang="ru-RU" dirty="0"/>
              <a:t>УСЛОВНЫЕ СЛУЧАЙНЫЕ ПОЛЯ</a:t>
            </a:r>
          </a:p>
        </p:txBody>
      </p:sp>
      <p:sp>
        <p:nvSpPr>
          <p:cNvPr id="4" name="TextBox 3">
            <a:extLst>
              <a:ext uri="{FF2B5EF4-FFF2-40B4-BE49-F238E27FC236}">
                <a16:creationId xmlns:a16="http://schemas.microsoft.com/office/drawing/2014/main" id="{8C6245C2-B116-4B9C-8446-3E8FE78133B4}"/>
              </a:ext>
            </a:extLst>
          </p:cNvPr>
          <p:cNvSpPr txBox="1"/>
          <p:nvPr/>
        </p:nvSpPr>
        <p:spPr>
          <a:xfrm>
            <a:off x="252412" y="929490"/>
            <a:ext cx="11687175" cy="5262979"/>
          </a:xfrm>
          <a:prstGeom prst="rect">
            <a:avLst/>
          </a:prstGeom>
          <a:noFill/>
        </p:spPr>
        <p:txBody>
          <a:bodyPr wrap="square">
            <a:spAutoFit/>
          </a:bodyPr>
          <a:lstStyle/>
          <a:p>
            <a:r>
              <a:rPr lang="ru-RU" sz="2800" b="1" dirty="0"/>
              <a:t>Условное случайное поле </a:t>
            </a:r>
            <a:r>
              <a:rPr lang="ru-RU" sz="2800" dirty="0"/>
              <a:t>(УСП) - еще один алгоритм, который используется для последовательных данных. </a:t>
            </a:r>
          </a:p>
          <a:p>
            <a:r>
              <a:rPr lang="ru-RU" sz="2800" dirty="0"/>
              <a:t>Концептуально, УСП (CRF), по сути, выполняет задачу классификации для каждого элемента последовательности [20].</a:t>
            </a:r>
          </a:p>
          <a:p>
            <a:r>
              <a:rPr lang="ru-RU" sz="2800" dirty="0"/>
              <a:t> Представьте себе тот же пример с POS-тегами, где CRF может помечать слово за словом, относя их к одной из частей речи из пула всех POS-тегов. Поскольку она учитывает последовательный ввод и контекст тегов, она становится более выразительной, чем обычные методы классификации, и в целом работает лучше. CRF превосходят HMM в таких задачах, как POS-тегирование, которые опираются на последовательную природу языка. Мы обсуждаем CRF и их варианты, а также приложения в </a:t>
            </a:r>
            <a:r>
              <a:rPr lang="ru-RU" sz="2800" dirty="0" err="1"/>
              <a:t>лекцияхх</a:t>
            </a:r>
            <a:r>
              <a:rPr lang="ru-RU" sz="2800" dirty="0"/>
              <a:t> 5, 6 и 9.</a:t>
            </a:r>
          </a:p>
        </p:txBody>
      </p:sp>
    </p:spTree>
    <p:extLst>
      <p:ext uri="{BB962C8B-B14F-4D97-AF65-F5344CB8AC3E}">
        <p14:creationId xmlns:p14="http://schemas.microsoft.com/office/powerpoint/2010/main" val="41250663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852975B-9ADA-22CF-BBDF-0168F5AE97CE}"/>
              </a:ext>
            </a:extLst>
          </p:cNvPr>
          <p:cNvSpPr>
            <a:spLocks noGrp="1"/>
          </p:cNvSpPr>
          <p:nvPr>
            <p:ph type="title"/>
          </p:nvPr>
        </p:nvSpPr>
        <p:spPr/>
        <p:txBody>
          <a:bodyPr/>
          <a:lstStyle/>
          <a:p>
            <a:pPr algn="ctr"/>
            <a:r>
              <a:rPr lang="ru-RU" dirty="0"/>
              <a:t>Глубокое обучение для ОЕЯ</a:t>
            </a:r>
          </a:p>
        </p:txBody>
      </p:sp>
      <p:sp>
        <p:nvSpPr>
          <p:cNvPr id="4" name="TextBox 3">
            <a:extLst>
              <a:ext uri="{FF2B5EF4-FFF2-40B4-BE49-F238E27FC236}">
                <a16:creationId xmlns:a16="http://schemas.microsoft.com/office/drawing/2014/main" id="{11168B36-1A04-C9CC-7299-9A4EA189CF77}"/>
              </a:ext>
            </a:extLst>
          </p:cNvPr>
          <p:cNvSpPr txBox="1"/>
          <p:nvPr/>
        </p:nvSpPr>
        <p:spPr>
          <a:xfrm>
            <a:off x="488157" y="1393389"/>
            <a:ext cx="11215686" cy="4524315"/>
          </a:xfrm>
          <a:prstGeom prst="rect">
            <a:avLst/>
          </a:prstGeom>
          <a:noFill/>
        </p:spPr>
        <p:txBody>
          <a:bodyPr wrap="square">
            <a:spAutoFit/>
          </a:bodyPr>
          <a:lstStyle/>
          <a:p>
            <a:pPr algn="just"/>
            <a:r>
              <a:rPr lang="ru-RU" sz="3200" dirty="0"/>
              <a:t>В последние несколько лет мы наблюдаем огромный всплеск использования нейронных сетей для работы со сложными, неструктурированными данными. Язык по своей природе сложен и </a:t>
            </a:r>
            <a:r>
              <a:rPr lang="ru-RU" sz="3200" dirty="0" err="1"/>
              <a:t>неструктурирован</a:t>
            </a:r>
            <a:r>
              <a:rPr lang="ru-RU" sz="3200" dirty="0"/>
              <a:t>. </a:t>
            </a:r>
          </a:p>
          <a:p>
            <a:pPr algn="just"/>
            <a:r>
              <a:rPr lang="ru-RU" sz="3200" dirty="0"/>
              <a:t>Поэтому для понимания и решения языковых задач нам нужны модели с лучшей репрезентативностью и способностью к обучению. Вот несколько популярных архитектур глубоких нейронных сетей, которые стали статусом в ОЕЯ .</a:t>
            </a:r>
          </a:p>
        </p:txBody>
      </p:sp>
    </p:spTree>
    <p:extLst>
      <p:ext uri="{BB962C8B-B14F-4D97-AF65-F5344CB8AC3E}">
        <p14:creationId xmlns:p14="http://schemas.microsoft.com/office/powerpoint/2010/main" val="2772746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2A70CC-7F22-223E-7847-24F7201A609A}"/>
              </a:ext>
            </a:extLst>
          </p:cNvPr>
          <p:cNvSpPr>
            <a:spLocks noGrp="1"/>
          </p:cNvSpPr>
          <p:nvPr>
            <p:ph type="title"/>
          </p:nvPr>
        </p:nvSpPr>
        <p:spPr>
          <a:xfrm>
            <a:off x="838200" y="307976"/>
            <a:ext cx="10515600" cy="706438"/>
          </a:xfrm>
        </p:spPr>
        <p:txBody>
          <a:bodyPr>
            <a:normAutofit fontScale="90000"/>
          </a:bodyPr>
          <a:lstStyle/>
          <a:p>
            <a:pPr algn="ctr"/>
            <a:r>
              <a:rPr lang="ru-RU" sz="3600" b="1" kern="0" cap="all" dirty="0">
                <a:solidFill>
                  <a:srgbClr val="555555"/>
                </a:solidFill>
                <a:effectLst/>
                <a:latin typeface="Candara" panose="020E0502030303020204" pitchFamily="34" charset="0"/>
                <a:ea typeface="Candara" panose="020E0502030303020204" pitchFamily="34" charset="0"/>
                <a:cs typeface="Candara" panose="020E0502030303020204" pitchFamily="34" charset="0"/>
              </a:rPr>
              <a:t>РЕКУРРЕНТНЫЕ НЕЙРОННЫЕ СЕТИ</a:t>
            </a:r>
            <a:br>
              <a:rPr lang="ru-RU" sz="1800" kern="100" dirty="0">
                <a:effectLst/>
                <a:latin typeface="Aptos" panose="020B0004020202020204" pitchFamily="34" charset="0"/>
                <a:ea typeface="Aptos" panose="020B0004020202020204" pitchFamily="34" charset="0"/>
                <a:cs typeface="Times New Roman" panose="02020603050405020304" pitchFamily="18" charset="0"/>
              </a:rPr>
            </a:br>
            <a:endParaRPr lang="ru-RU" dirty="0"/>
          </a:p>
        </p:txBody>
      </p:sp>
      <p:sp>
        <p:nvSpPr>
          <p:cNvPr id="4" name="TextBox 3">
            <a:extLst>
              <a:ext uri="{FF2B5EF4-FFF2-40B4-BE49-F238E27FC236}">
                <a16:creationId xmlns:a16="http://schemas.microsoft.com/office/drawing/2014/main" id="{474F0C71-6D4A-0D5F-1BB7-3AE942932A82}"/>
              </a:ext>
            </a:extLst>
          </p:cNvPr>
          <p:cNvSpPr txBox="1"/>
          <p:nvPr/>
        </p:nvSpPr>
        <p:spPr>
          <a:xfrm>
            <a:off x="1" y="661195"/>
            <a:ext cx="12072938" cy="6124754"/>
          </a:xfrm>
          <a:prstGeom prst="rect">
            <a:avLst/>
          </a:prstGeom>
          <a:noFill/>
        </p:spPr>
        <p:txBody>
          <a:bodyPr wrap="square">
            <a:spAutoFit/>
          </a:bodyPr>
          <a:lstStyle/>
          <a:p>
            <a:pPr marL="285750" indent="-285750">
              <a:buFont typeface="Arial" panose="020B0604020202020204" pitchFamily="34" charset="0"/>
              <a:buChar char="•"/>
            </a:pPr>
            <a:r>
              <a:rPr lang="ru-RU" sz="2800" dirty="0"/>
              <a:t>Язык по своей сути является последовательным. </a:t>
            </a:r>
          </a:p>
          <a:p>
            <a:pPr marL="285750" indent="-285750">
              <a:buFont typeface="Arial" panose="020B0604020202020204" pitchFamily="34" charset="0"/>
              <a:buChar char="•"/>
            </a:pPr>
            <a:r>
              <a:rPr lang="ru-RU" sz="2800" dirty="0"/>
              <a:t>Предложение в любом языке движется от одного направления к другому (например, в английском языке предложение читается слева направо).  Таким образом, модель, которая может постепенно читать входной текст от одного конца к другому, может быть очень полезна для понимания языка. </a:t>
            </a:r>
          </a:p>
          <a:p>
            <a:pPr marL="285750" indent="-285750">
              <a:buFont typeface="Arial" panose="020B0604020202020204" pitchFamily="34" charset="0"/>
              <a:buChar char="•"/>
            </a:pPr>
            <a:r>
              <a:rPr lang="ru-RU" sz="2800" b="1" dirty="0"/>
              <a:t>Рекуррентные нейронные сет</a:t>
            </a:r>
            <a:r>
              <a:rPr lang="ru-RU" sz="2800" dirty="0"/>
              <a:t>и (РНС) специально разработаны для такой последовательной обработки и обучения. В RNN есть нейронные единицы, которые способны запоминать то, что они уже обработали. </a:t>
            </a:r>
          </a:p>
          <a:p>
            <a:pPr marL="285750" indent="-285750">
              <a:buFont typeface="Arial" panose="020B0604020202020204" pitchFamily="34" charset="0"/>
              <a:buChar char="•"/>
            </a:pPr>
            <a:r>
              <a:rPr lang="ru-RU" sz="2800" dirty="0"/>
              <a:t>Эта память временная, и информация сохраняется и обновляется с каждым временным шагом, когда RNN считывает следующее слово на входе. </a:t>
            </a:r>
          </a:p>
          <a:p>
            <a:pPr marL="285750" indent="-285750">
              <a:buFont typeface="Arial" panose="020B0604020202020204" pitchFamily="34" charset="0"/>
              <a:buChar char="•"/>
            </a:pPr>
            <a:r>
              <a:rPr lang="ru-RU" sz="2800" dirty="0"/>
              <a:t>На рисунке 1-13 показана развернутая сеть RNN и то, как она отслеживает входные данные на разных временных шагах.</a:t>
            </a:r>
          </a:p>
        </p:txBody>
      </p:sp>
    </p:spTree>
    <p:extLst>
      <p:ext uri="{BB962C8B-B14F-4D97-AF65-F5344CB8AC3E}">
        <p14:creationId xmlns:p14="http://schemas.microsoft.com/office/powerpoint/2010/main" val="3600499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9E123A5A-30AC-8908-1301-47BC8F25C5C8}"/>
              </a:ext>
            </a:extLst>
          </p:cNvPr>
          <p:cNvPicPr>
            <a:picLocks noChangeAspect="1"/>
          </p:cNvPicPr>
          <p:nvPr/>
        </p:nvPicPr>
        <p:blipFill>
          <a:blip r:embed="rId2"/>
          <a:stretch>
            <a:fillRect/>
          </a:stretch>
        </p:blipFill>
        <p:spPr>
          <a:xfrm>
            <a:off x="271463" y="274745"/>
            <a:ext cx="11805451" cy="4089208"/>
          </a:xfrm>
          <a:prstGeom prst="rect">
            <a:avLst/>
          </a:prstGeom>
        </p:spPr>
      </p:pic>
      <p:sp>
        <p:nvSpPr>
          <p:cNvPr id="5" name="TextBox 4">
            <a:extLst>
              <a:ext uri="{FF2B5EF4-FFF2-40B4-BE49-F238E27FC236}">
                <a16:creationId xmlns:a16="http://schemas.microsoft.com/office/drawing/2014/main" id="{C3499B9A-0210-1EAA-223B-12E751D31105}"/>
              </a:ext>
            </a:extLst>
          </p:cNvPr>
          <p:cNvSpPr txBox="1"/>
          <p:nvPr/>
        </p:nvSpPr>
        <p:spPr>
          <a:xfrm>
            <a:off x="271463" y="4891772"/>
            <a:ext cx="11805451" cy="1200329"/>
          </a:xfrm>
          <a:prstGeom prst="rect">
            <a:avLst/>
          </a:prstGeom>
          <a:noFill/>
        </p:spPr>
        <p:txBody>
          <a:bodyPr wrap="square">
            <a:spAutoFit/>
          </a:bodyPr>
          <a:lstStyle/>
          <a:p>
            <a:pPr algn="ctr"/>
            <a:r>
              <a:rPr lang="ru-RU" sz="3600" dirty="0"/>
              <a:t>Рисунок 1-13. Развернутая рекуррентная нейронная сеть [23].</a:t>
            </a:r>
          </a:p>
        </p:txBody>
      </p:sp>
    </p:spTree>
    <p:extLst>
      <p:ext uri="{BB962C8B-B14F-4D97-AF65-F5344CB8AC3E}">
        <p14:creationId xmlns:p14="http://schemas.microsoft.com/office/powerpoint/2010/main" val="494057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EC421D-54F6-18A5-3CCC-4F25C3CCD58A}"/>
              </a:ext>
            </a:extLst>
          </p:cNvPr>
          <p:cNvSpPr>
            <a:spLocks noGrp="1"/>
          </p:cNvSpPr>
          <p:nvPr>
            <p:ph type="title"/>
          </p:nvPr>
        </p:nvSpPr>
        <p:spPr>
          <a:xfrm>
            <a:off x="838200" y="165101"/>
            <a:ext cx="10515600" cy="820738"/>
          </a:xfrm>
        </p:spPr>
        <p:txBody>
          <a:bodyPr/>
          <a:lstStyle/>
          <a:p>
            <a:pPr algn="ctr"/>
            <a:r>
              <a:rPr lang="ru-RU" dirty="0"/>
              <a:t>ДОЛГАЯ КРАТКОВРЕМЕННАЯ ПАМЯТЬ</a:t>
            </a:r>
          </a:p>
        </p:txBody>
      </p:sp>
      <p:sp>
        <p:nvSpPr>
          <p:cNvPr id="4" name="TextBox 3">
            <a:extLst>
              <a:ext uri="{FF2B5EF4-FFF2-40B4-BE49-F238E27FC236}">
                <a16:creationId xmlns:a16="http://schemas.microsoft.com/office/drawing/2014/main" id="{33F83626-7D5E-14B2-0233-C668F81B5D92}"/>
              </a:ext>
            </a:extLst>
          </p:cNvPr>
          <p:cNvSpPr txBox="1"/>
          <p:nvPr/>
        </p:nvSpPr>
        <p:spPr>
          <a:xfrm>
            <a:off x="185738" y="1094244"/>
            <a:ext cx="11887199" cy="5262979"/>
          </a:xfrm>
          <a:prstGeom prst="rect">
            <a:avLst/>
          </a:prstGeom>
          <a:noFill/>
        </p:spPr>
        <p:txBody>
          <a:bodyPr wrap="square">
            <a:spAutoFit/>
          </a:bodyPr>
          <a:lstStyle/>
          <a:p>
            <a:pPr marL="285750" indent="-285750" algn="just">
              <a:buFont typeface="Arial" panose="020B0604020202020204" pitchFamily="34" charset="0"/>
              <a:buChar char="•"/>
            </a:pPr>
            <a:r>
              <a:rPr lang="ru-RU" sz="2400" dirty="0"/>
              <a:t>Несмотря на свои возможности и универсальность, РНС страдают от проблемы забывчивой памяти - они не могут запоминать длинные контексты и поэтому плохо работают, когда входной текст длинный, что обычно происходит с текстовым вводом. </a:t>
            </a:r>
            <a:r>
              <a:rPr lang="ru-RU" sz="2400" b="1" dirty="0"/>
              <a:t>Сети с длинной кратковременной памятью </a:t>
            </a:r>
            <a:r>
              <a:rPr lang="ru-RU" sz="2400" dirty="0"/>
              <a:t>(LSTM), разновидность RNN, были изобретены, чтобы смягчить этот недостаток RNN. </a:t>
            </a:r>
          </a:p>
          <a:p>
            <a:pPr marL="285750" indent="-285750" algn="just">
              <a:buFont typeface="Arial" panose="020B0604020202020204" pitchFamily="34" charset="0"/>
              <a:buChar char="•"/>
            </a:pPr>
            <a:r>
              <a:rPr lang="ru-RU" sz="2400" dirty="0"/>
              <a:t>LSTM обходят эту проблему, отбрасывая нерелевантный контекст и запоминая только ту его часть, которая необходима для решения поставленной задачи. Это снимает нагрузку, связанную с запоминанием очень длинного контекста в одном векторном представлении. Благодаря этому обходному пути LSTM заменили RNN в большинстве приложений.</a:t>
            </a:r>
          </a:p>
          <a:p>
            <a:pPr marL="285750" indent="-285750" algn="just">
              <a:buFont typeface="Arial" panose="020B0604020202020204" pitchFamily="34" charset="0"/>
              <a:buChar char="•"/>
            </a:pPr>
            <a:r>
              <a:rPr lang="ru-RU" sz="2400" dirty="0"/>
              <a:t> </a:t>
            </a:r>
            <a:r>
              <a:rPr lang="ru-RU" sz="2400" dirty="0" err="1"/>
              <a:t>Gated</a:t>
            </a:r>
            <a:r>
              <a:rPr lang="ru-RU" sz="2400" dirty="0"/>
              <a:t> </a:t>
            </a:r>
            <a:r>
              <a:rPr lang="ru-RU" sz="2400" dirty="0" err="1"/>
              <a:t>recurrent</a:t>
            </a:r>
            <a:r>
              <a:rPr lang="ru-RU" sz="2400" dirty="0"/>
              <a:t> </a:t>
            </a:r>
            <a:r>
              <a:rPr lang="ru-RU" sz="2400" dirty="0" err="1"/>
              <a:t>units</a:t>
            </a:r>
            <a:r>
              <a:rPr lang="ru-RU" sz="2400" dirty="0"/>
              <a:t> (</a:t>
            </a:r>
            <a:r>
              <a:rPr lang="ru-RU" sz="2400" dirty="0" err="1"/>
              <a:t>GRUs</a:t>
            </a:r>
            <a:r>
              <a:rPr lang="ru-RU" sz="2400" dirty="0"/>
              <a:t>) - еще один вариант RNN, который используется в основном для генерации языка. (В статье Кристофера </a:t>
            </a:r>
            <a:r>
              <a:rPr lang="ru-RU" sz="2400" dirty="0" err="1"/>
              <a:t>Олаха</a:t>
            </a:r>
            <a:r>
              <a:rPr lang="ru-RU" sz="2400" dirty="0"/>
              <a:t> [23] очень подробно рассматривается семейство моделей RNN).</a:t>
            </a:r>
          </a:p>
          <a:p>
            <a:pPr marL="285750" indent="-285750" algn="just">
              <a:buFont typeface="Arial" panose="020B0604020202020204" pitchFamily="34" charset="0"/>
              <a:buChar char="•"/>
            </a:pPr>
            <a:r>
              <a:rPr lang="ru-RU" sz="2400" dirty="0"/>
              <a:t> На рисунке 1-14 показана архитектура одной ячейки LSTM. </a:t>
            </a:r>
          </a:p>
        </p:txBody>
      </p:sp>
    </p:spTree>
    <p:extLst>
      <p:ext uri="{BB962C8B-B14F-4D97-AF65-F5344CB8AC3E}">
        <p14:creationId xmlns:p14="http://schemas.microsoft.com/office/powerpoint/2010/main" val="27309757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C0F860B-6518-F4F1-5252-6924C64F5ADF}"/>
              </a:ext>
            </a:extLst>
          </p:cNvPr>
          <p:cNvPicPr>
            <a:picLocks noChangeAspect="1"/>
          </p:cNvPicPr>
          <p:nvPr/>
        </p:nvPicPr>
        <p:blipFill>
          <a:blip r:embed="rId2"/>
          <a:stretch>
            <a:fillRect/>
          </a:stretch>
        </p:blipFill>
        <p:spPr>
          <a:xfrm>
            <a:off x="514350" y="407533"/>
            <a:ext cx="11015663" cy="5091986"/>
          </a:xfrm>
          <a:prstGeom prst="rect">
            <a:avLst/>
          </a:prstGeom>
        </p:spPr>
      </p:pic>
      <p:sp>
        <p:nvSpPr>
          <p:cNvPr id="5" name="TextBox 4">
            <a:extLst>
              <a:ext uri="{FF2B5EF4-FFF2-40B4-BE49-F238E27FC236}">
                <a16:creationId xmlns:a16="http://schemas.microsoft.com/office/drawing/2014/main" id="{FA185EF5-47B2-55FE-6FF2-1AD1A664AB07}"/>
              </a:ext>
            </a:extLst>
          </p:cNvPr>
          <p:cNvSpPr txBox="1"/>
          <p:nvPr/>
        </p:nvSpPr>
        <p:spPr>
          <a:xfrm>
            <a:off x="2286000" y="5988802"/>
            <a:ext cx="7925991" cy="461665"/>
          </a:xfrm>
          <a:prstGeom prst="rect">
            <a:avLst/>
          </a:prstGeom>
          <a:noFill/>
        </p:spPr>
        <p:txBody>
          <a:bodyPr wrap="square">
            <a:spAutoFit/>
          </a:bodyPr>
          <a:lstStyle/>
          <a:p>
            <a:r>
              <a:rPr lang="ru-RU" sz="2400" dirty="0"/>
              <a:t>Рисунок 1-14. Архитектура ячейки LSTM [23]</a:t>
            </a:r>
          </a:p>
        </p:txBody>
      </p:sp>
    </p:spTree>
    <p:extLst>
      <p:ext uri="{BB962C8B-B14F-4D97-AF65-F5344CB8AC3E}">
        <p14:creationId xmlns:p14="http://schemas.microsoft.com/office/powerpoint/2010/main" val="37954343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50706E-DA48-E48B-0BA1-5455C15F12F6}"/>
              </a:ext>
            </a:extLst>
          </p:cNvPr>
          <p:cNvSpPr>
            <a:spLocks noGrp="1"/>
          </p:cNvSpPr>
          <p:nvPr>
            <p:ph type="title"/>
          </p:nvPr>
        </p:nvSpPr>
        <p:spPr>
          <a:xfrm>
            <a:off x="476250" y="0"/>
            <a:ext cx="11715750" cy="1325563"/>
          </a:xfrm>
        </p:spPr>
        <p:txBody>
          <a:bodyPr>
            <a:normAutofit/>
          </a:bodyPr>
          <a:lstStyle/>
          <a:p>
            <a:pPr algn="ctr"/>
            <a:r>
              <a:rPr lang="ru-RU" sz="3600" dirty="0"/>
              <a:t>КОНВОЛЮЦИОННЫЕ (СВЕРТОЧНЫЕ) НЕЙРОННЫЕ СЕТИ</a:t>
            </a:r>
          </a:p>
        </p:txBody>
      </p:sp>
      <p:sp>
        <p:nvSpPr>
          <p:cNvPr id="4" name="TextBox 3">
            <a:extLst>
              <a:ext uri="{FF2B5EF4-FFF2-40B4-BE49-F238E27FC236}">
                <a16:creationId xmlns:a16="http://schemas.microsoft.com/office/drawing/2014/main" id="{9343650E-D3F7-89E6-4D4E-B94C84D67267}"/>
              </a:ext>
            </a:extLst>
          </p:cNvPr>
          <p:cNvSpPr txBox="1"/>
          <p:nvPr/>
        </p:nvSpPr>
        <p:spPr>
          <a:xfrm>
            <a:off x="183356" y="1074152"/>
            <a:ext cx="11715750" cy="5078313"/>
          </a:xfrm>
          <a:prstGeom prst="rect">
            <a:avLst/>
          </a:prstGeom>
          <a:noFill/>
        </p:spPr>
        <p:txBody>
          <a:bodyPr wrap="square">
            <a:spAutoFit/>
          </a:bodyPr>
          <a:lstStyle/>
          <a:p>
            <a:r>
              <a:rPr lang="ru-RU" b="1" dirty="0" err="1"/>
              <a:t>Конволюционные</a:t>
            </a:r>
            <a:r>
              <a:rPr lang="ru-RU" b="1" dirty="0"/>
              <a:t> нейронные сети </a:t>
            </a:r>
            <a:r>
              <a:rPr lang="ru-RU" dirty="0"/>
              <a:t>(CNN) очень популярны и активно используются в задачах компьютерного зрения, таких как классификация изображений, распознавание видео и т.д. CNN также успешно применяются в ОЕЯ , особенно в задачах классификации текстов. Каждое слово в предложении можно заменить соответствующим вектором слов, причем все векторы имеют одинаковый размер (</a:t>
            </a:r>
            <a:r>
              <a:rPr lang="ru-RU" b="1" dirty="0"/>
              <a:t>d).</a:t>
            </a:r>
          </a:p>
          <a:p>
            <a:r>
              <a:rPr lang="ru-RU" dirty="0"/>
              <a:t>Таким образом, их можно сложить друг на друга, чтобы получить матрицу или двумерный массив размерности </a:t>
            </a:r>
            <a:r>
              <a:rPr lang="ru-RU" b="1" dirty="0"/>
              <a:t>n ✕ d</a:t>
            </a:r>
            <a:r>
              <a:rPr lang="ru-RU" dirty="0"/>
              <a:t>, где </a:t>
            </a:r>
            <a:r>
              <a:rPr lang="ru-RU" b="1" dirty="0"/>
              <a:t>n</a:t>
            </a:r>
            <a:r>
              <a:rPr lang="ru-RU" dirty="0"/>
              <a:t> - </a:t>
            </a:r>
            <a:r>
              <a:rPr lang="ru-RU" b="1" dirty="0"/>
              <a:t>количество слов в предложении</a:t>
            </a:r>
            <a:r>
              <a:rPr lang="ru-RU" dirty="0"/>
              <a:t>, а </a:t>
            </a:r>
            <a:r>
              <a:rPr lang="ru-RU" b="1" dirty="0"/>
              <a:t>d - размер векторов слов</a:t>
            </a:r>
            <a:r>
              <a:rPr lang="ru-RU" dirty="0"/>
              <a:t>. Теперь </a:t>
            </a:r>
            <a:r>
              <a:rPr lang="ru-RU" b="1" dirty="0"/>
              <a:t>эту матрицу </a:t>
            </a:r>
            <a:r>
              <a:rPr lang="ru-RU" dirty="0"/>
              <a:t>можно рассматривать как изображение и моделировать с помощью CNN</a:t>
            </a:r>
          </a:p>
          <a:p>
            <a:r>
              <a:rPr lang="ru-RU" b="1" dirty="0"/>
              <a:t>Основным преимуществом CNN является их способность рассматривать группу слов вместе, используя контекстное окно</a:t>
            </a:r>
            <a:r>
              <a:rPr lang="ru-RU" dirty="0"/>
              <a:t>. </a:t>
            </a:r>
          </a:p>
          <a:p>
            <a:r>
              <a:rPr lang="ru-RU" dirty="0"/>
              <a:t>Например, мы проводим классификацию настроений и получаем предложение типа "</a:t>
            </a:r>
            <a:r>
              <a:rPr lang="ru-RU" b="1" i="1" dirty="0"/>
              <a:t>Мне очень нравится этот фильм!</a:t>
            </a:r>
            <a:r>
              <a:rPr lang="ru-RU" dirty="0"/>
              <a:t>". Чтобы понять смысл этого предложения, лучше рассматривать слова и различные наборы смежных слов. CNN могут делать именно это в силу особенностей своей архитектуры. Более подробно мы коснемся этого в последующих лекциях. На рис. 1-15 показана работа CNN на фрагменте текста, которая извлекает полезные фразы, чтобы в итоге получить двоичное число, обозначающее настроение предложения из данного фрагмента текста.</a:t>
            </a:r>
          </a:p>
          <a:p>
            <a:r>
              <a:rPr lang="ru-RU" dirty="0"/>
              <a:t>Как </a:t>
            </a:r>
            <a:r>
              <a:rPr lang="ru-RU" b="1" dirty="0"/>
              <a:t>показано на рисунке</a:t>
            </a:r>
            <a:r>
              <a:rPr lang="ru-RU" dirty="0"/>
              <a:t>, CNN использует набор </a:t>
            </a:r>
            <a:r>
              <a:rPr lang="ru-RU" dirty="0" err="1"/>
              <a:t>сверточных</a:t>
            </a:r>
            <a:r>
              <a:rPr lang="ru-RU" dirty="0"/>
              <a:t> и объединяющих слоев для получения сжатого представления текста, которое затем подается на вход полностью связанного слоя для обучения некоторым задачам ОЕЯ , таким как классификация текста.</a:t>
            </a:r>
          </a:p>
        </p:txBody>
      </p:sp>
    </p:spTree>
    <p:extLst>
      <p:ext uri="{BB962C8B-B14F-4D97-AF65-F5344CB8AC3E}">
        <p14:creationId xmlns:p14="http://schemas.microsoft.com/office/powerpoint/2010/main" val="41039450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7C1ED675-674D-1413-210C-B660091ACB40}"/>
              </a:ext>
            </a:extLst>
          </p:cNvPr>
          <p:cNvPicPr>
            <a:picLocks noChangeAspect="1"/>
          </p:cNvPicPr>
          <p:nvPr/>
        </p:nvPicPr>
        <p:blipFill>
          <a:blip r:embed="rId2"/>
          <a:stretch>
            <a:fillRect/>
          </a:stretch>
        </p:blipFill>
        <p:spPr>
          <a:xfrm>
            <a:off x="2271713" y="141850"/>
            <a:ext cx="7986712" cy="6059949"/>
          </a:xfrm>
          <a:prstGeom prst="rect">
            <a:avLst/>
          </a:prstGeom>
        </p:spPr>
      </p:pic>
      <p:sp>
        <p:nvSpPr>
          <p:cNvPr id="5" name="TextBox 4">
            <a:extLst>
              <a:ext uri="{FF2B5EF4-FFF2-40B4-BE49-F238E27FC236}">
                <a16:creationId xmlns:a16="http://schemas.microsoft.com/office/drawing/2014/main" id="{07588039-C687-BB3E-4553-D7709433EA1D}"/>
              </a:ext>
            </a:extLst>
          </p:cNvPr>
          <p:cNvSpPr txBox="1"/>
          <p:nvPr/>
        </p:nvSpPr>
        <p:spPr>
          <a:xfrm>
            <a:off x="3575447" y="6201799"/>
            <a:ext cx="6093618" cy="369332"/>
          </a:xfrm>
          <a:prstGeom prst="rect">
            <a:avLst/>
          </a:prstGeom>
          <a:noFill/>
        </p:spPr>
        <p:txBody>
          <a:bodyPr wrap="square">
            <a:spAutoFit/>
          </a:bodyPr>
          <a:lstStyle/>
          <a:p>
            <a:r>
              <a:rPr lang="ru-RU" dirty="0"/>
              <a:t>Рисунок 1-15. Модель CNN в действии [27]</a:t>
            </a:r>
          </a:p>
        </p:txBody>
      </p:sp>
    </p:spTree>
    <p:extLst>
      <p:ext uri="{BB962C8B-B14F-4D97-AF65-F5344CB8AC3E}">
        <p14:creationId xmlns:p14="http://schemas.microsoft.com/office/powerpoint/2010/main" val="38579571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4F8123-F0FC-F591-EC1C-0C9FEA1ED9CF}"/>
              </a:ext>
            </a:extLst>
          </p:cNvPr>
          <p:cNvSpPr>
            <a:spLocks noGrp="1"/>
          </p:cNvSpPr>
          <p:nvPr>
            <p:ph type="title"/>
          </p:nvPr>
        </p:nvSpPr>
        <p:spPr>
          <a:xfrm>
            <a:off x="838200" y="150813"/>
            <a:ext cx="10515600" cy="420687"/>
          </a:xfrm>
        </p:spPr>
        <p:txBody>
          <a:bodyPr>
            <a:normAutofit fontScale="90000"/>
          </a:bodyPr>
          <a:lstStyle/>
          <a:p>
            <a:pPr algn="ctr"/>
            <a:r>
              <a:rPr lang="ru-RU" dirty="0"/>
              <a:t>ТРАНСФОРМЕРЫ</a:t>
            </a:r>
          </a:p>
        </p:txBody>
      </p:sp>
      <p:sp>
        <p:nvSpPr>
          <p:cNvPr id="4" name="TextBox 3">
            <a:extLst>
              <a:ext uri="{FF2B5EF4-FFF2-40B4-BE49-F238E27FC236}">
                <a16:creationId xmlns:a16="http://schemas.microsoft.com/office/drawing/2014/main" id="{AC10BB4D-2AB3-445D-5261-D5EA0998661E}"/>
              </a:ext>
            </a:extLst>
          </p:cNvPr>
          <p:cNvSpPr txBox="1"/>
          <p:nvPr/>
        </p:nvSpPr>
        <p:spPr>
          <a:xfrm>
            <a:off x="223837" y="751344"/>
            <a:ext cx="11744325" cy="5909310"/>
          </a:xfrm>
          <a:prstGeom prst="rect">
            <a:avLst/>
          </a:prstGeom>
          <a:noFill/>
        </p:spPr>
        <p:txBody>
          <a:bodyPr wrap="square">
            <a:spAutoFit/>
          </a:bodyPr>
          <a:lstStyle/>
          <a:p>
            <a:r>
              <a:rPr lang="ru-RU" b="1" dirty="0"/>
              <a:t>Трансформеры</a:t>
            </a:r>
            <a:r>
              <a:rPr lang="ru-RU" dirty="0"/>
              <a:t> [28] - это последний представитель лиги моделей глубокого обучения для ОЕЯ . За последние два года модели-трансформеры достигли передового уровня почти во всех основных задачах ОЕЯ . Они моделируют текстовый контекст, но не в последовательном порядке. </a:t>
            </a:r>
          </a:p>
          <a:p>
            <a:r>
              <a:rPr lang="ru-RU" dirty="0"/>
              <a:t>Получив на вход слово, они предпочитают просмотреть все слова вокруг него (это называется </a:t>
            </a:r>
            <a:r>
              <a:rPr lang="ru-RU" b="1" i="1" dirty="0" err="1"/>
              <a:t>самовниманием</a:t>
            </a:r>
            <a:r>
              <a:rPr lang="ru-RU" dirty="0"/>
              <a:t>) и представить каждое слово с учетом его контекста. </a:t>
            </a:r>
          </a:p>
          <a:p>
            <a:r>
              <a:rPr lang="ru-RU" dirty="0"/>
              <a:t>Например, слово "банк" может иметь разные значения в зависимости от контекста, в котором оно встречается. Если контекст говорит о финансах, то "банк", скорее всего, обозначает финансовое учреждение. С другой стороны, если в контексте упоминается река, то, скорее всего, оно обозначает берег реки. Трансформаторы могут моделировать такой контекст и поэтому широко используются в задачах ОЕЯ благодаря более высокой способности к представлению информации по сравнению с другими глубокими сетями.</a:t>
            </a:r>
          </a:p>
          <a:p>
            <a:r>
              <a:rPr lang="ru-RU" dirty="0"/>
              <a:t>В последнее время большие трансформаторы используются для трансферного обучения с меньшими по объему задачами. </a:t>
            </a:r>
          </a:p>
          <a:p>
            <a:r>
              <a:rPr lang="ru-RU" b="1" dirty="0"/>
              <a:t>Трансферное обучение </a:t>
            </a:r>
            <a:r>
              <a:rPr lang="ru-RU" dirty="0"/>
              <a:t>- это метод в искусственном интеллекте, когда знания, полученные при решении одной задачи, применяются к другой, но связанной с ней. </a:t>
            </a:r>
            <a:r>
              <a:rPr lang="ru-RU" b="1" dirty="0"/>
              <a:t>В случае с трансформерами идея заключается в том, чтобы обучить очень большой режим трансформера без контроля (так называемое предварительное обучение) предсказывать часть предложения с учетом остального содержимого, чтобы он мог кодировать высокоуровневые нюансы языка в нем. </a:t>
            </a:r>
            <a:r>
              <a:rPr lang="ru-RU" dirty="0"/>
              <a:t>Эти модели обучаются на более чем 40 ГБ текстовых данных, собранных со всего интернета. </a:t>
            </a:r>
          </a:p>
          <a:p>
            <a:r>
              <a:rPr lang="ru-RU" dirty="0"/>
              <a:t>Примером большого трансформатора является BERT (</a:t>
            </a:r>
            <a:r>
              <a:rPr lang="ru-RU" dirty="0" err="1"/>
              <a:t>Bidirectional</a:t>
            </a:r>
            <a:r>
              <a:rPr lang="ru-RU" dirty="0"/>
              <a:t> </a:t>
            </a:r>
            <a:r>
              <a:rPr lang="ru-RU" dirty="0" err="1"/>
              <a:t>Encoder</a:t>
            </a:r>
            <a:r>
              <a:rPr lang="ru-RU" dirty="0"/>
              <a:t> </a:t>
            </a:r>
            <a:r>
              <a:rPr lang="ru-RU" dirty="0" err="1"/>
              <a:t>Representations</a:t>
            </a:r>
            <a:r>
              <a:rPr lang="ru-RU" dirty="0"/>
              <a:t> </a:t>
            </a:r>
            <a:r>
              <a:rPr lang="ru-RU" dirty="0" err="1"/>
              <a:t>from</a:t>
            </a:r>
            <a:r>
              <a:rPr lang="ru-RU" dirty="0"/>
              <a:t> </a:t>
            </a:r>
            <a:r>
              <a:rPr lang="ru-RU" dirty="0" err="1"/>
              <a:t>Transformers</a:t>
            </a:r>
            <a:r>
              <a:rPr lang="ru-RU" dirty="0"/>
              <a:t>) [29], показанный на рис. 1-16, который предварительно обучен на огромных данных и открыт компанией Google.</a:t>
            </a:r>
          </a:p>
        </p:txBody>
      </p:sp>
    </p:spTree>
    <p:extLst>
      <p:ext uri="{BB962C8B-B14F-4D97-AF65-F5344CB8AC3E}">
        <p14:creationId xmlns:p14="http://schemas.microsoft.com/office/powerpoint/2010/main" val="13900854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B4DA81D-3FBA-B54E-B4B5-877BA7416E65}"/>
              </a:ext>
            </a:extLst>
          </p:cNvPr>
          <p:cNvPicPr>
            <a:picLocks noChangeAspect="1"/>
          </p:cNvPicPr>
          <p:nvPr/>
        </p:nvPicPr>
        <p:blipFill>
          <a:blip r:embed="rId2"/>
          <a:stretch>
            <a:fillRect/>
          </a:stretch>
        </p:blipFill>
        <p:spPr>
          <a:xfrm>
            <a:off x="1657350" y="0"/>
            <a:ext cx="9329737" cy="5757838"/>
          </a:xfrm>
          <a:prstGeom prst="rect">
            <a:avLst/>
          </a:prstGeom>
        </p:spPr>
      </p:pic>
      <p:sp>
        <p:nvSpPr>
          <p:cNvPr id="5" name="TextBox 4">
            <a:extLst>
              <a:ext uri="{FF2B5EF4-FFF2-40B4-BE49-F238E27FC236}">
                <a16:creationId xmlns:a16="http://schemas.microsoft.com/office/drawing/2014/main" id="{235DC695-7BBF-87C8-86BA-46A5F97A5105}"/>
              </a:ext>
            </a:extLst>
          </p:cNvPr>
          <p:cNvSpPr txBox="1"/>
          <p:nvPr/>
        </p:nvSpPr>
        <p:spPr>
          <a:xfrm>
            <a:off x="389334" y="5781972"/>
            <a:ext cx="11340703" cy="830997"/>
          </a:xfrm>
          <a:prstGeom prst="rect">
            <a:avLst/>
          </a:prstGeom>
          <a:noFill/>
        </p:spPr>
        <p:txBody>
          <a:bodyPr wrap="square">
            <a:spAutoFit/>
          </a:bodyPr>
          <a:lstStyle/>
          <a:p>
            <a:pPr algn="ctr"/>
            <a:r>
              <a:rPr lang="ru-RU" sz="2400" dirty="0"/>
              <a:t>Рисунок 1-16. Архитектура BERT: предварительно обученная модель и тонко настраиваемые, специфичные для конкретной задачи модели</a:t>
            </a:r>
          </a:p>
        </p:txBody>
      </p:sp>
    </p:spTree>
    <p:extLst>
      <p:ext uri="{BB962C8B-B14F-4D97-AF65-F5344CB8AC3E}">
        <p14:creationId xmlns:p14="http://schemas.microsoft.com/office/powerpoint/2010/main" val="38441861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FE4B7DEC-A153-5921-D1B0-26F19E802D97}"/>
              </a:ext>
            </a:extLst>
          </p:cNvPr>
          <p:cNvPicPr>
            <a:picLocks noChangeAspect="1"/>
          </p:cNvPicPr>
          <p:nvPr/>
        </p:nvPicPr>
        <p:blipFill>
          <a:blip r:embed="rId2"/>
          <a:stretch>
            <a:fillRect/>
          </a:stretch>
        </p:blipFill>
        <p:spPr>
          <a:xfrm>
            <a:off x="2300289" y="211616"/>
            <a:ext cx="9286874" cy="5893523"/>
          </a:xfrm>
          <a:prstGeom prst="rect">
            <a:avLst/>
          </a:prstGeom>
        </p:spPr>
      </p:pic>
      <p:sp>
        <p:nvSpPr>
          <p:cNvPr id="5" name="TextBox 4">
            <a:extLst>
              <a:ext uri="{FF2B5EF4-FFF2-40B4-BE49-F238E27FC236}">
                <a16:creationId xmlns:a16="http://schemas.microsoft.com/office/drawing/2014/main" id="{FCBC9465-8A76-BB49-EF85-FFA25AB0FFA0}"/>
              </a:ext>
            </a:extLst>
          </p:cNvPr>
          <p:cNvSpPr txBox="1"/>
          <p:nvPr/>
        </p:nvSpPr>
        <p:spPr>
          <a:xfrm>
            <a:off x="2146696" y="6461718"/>
            <a:ext cx="9911953" cy="369332"/>
          </a:xfrm>
          <a:prstGeom prst="rect">
            <a:avLst/>
          </a:prstGeom>
          <a:noFill/>
        </p:spPr>
        <p:txBody>
          <a:bodyPr wrap="square">
            <a:spAutoFit/>
          </a:bodyPr>
          <a:lstStyle/>
          <a:p>
            <a:r>
              <a:rPr lang="ru-RU" dirty="0"/>
              <a:t>Рисунок 1-17. Механизм самовозбуждения в трансформере [30]</a:t>
            </a:r>
          </a:p>
        </p:txBody>
      </p:sp>
    </p:spTree>
    <p:extLst>
      <p:ext uri="{BB962C8B-B14F-4D97-AF65-F5344CB8AC3E}">
        <p14:creationId xmlns:p14="http://schemas.microsoft.com/office/powerpoint/2010/main" val="30855286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6D731C-03B5-2098-B022-B27C0A58180C}"/>
              </a:ext>
            </a:extLst>
          </p:cNvPr>
          <p:cNvSpPr>
            <a:spLocks noGrp="1"/>
          </p:cNvSpPr>
          <p:nvPr>
            <p:ph type="title"/>
          </p:nvPr>
        </p:nvSpPr>
        <p:spPr>
          <a:xfrm>
            <a:off x="838200" y="350839"/>
            <a:ext cx="10515600" cy="477838"/>
          </a:xfrm>
        </p:spPr>
        <p:txBody>
          <a:bodyPr>
            <a:normAutofit fontScale="90000"/>
          </a:bodyPr>
          <a:lstStyle/>
          <a:p>
            <a:pPr algn="ctr"/>
            <a:r>
              <a:rPr lang="ru-RU" sz="4000" b="1" kern="0" cap="all" dirty="0">
                <a:solidFill>
                  <a:srgbClr val="555555"/>
                </a:solidFill>
                <a:effectLst/>
                <a:latin typeface="Candara" panose="020E0502030303020204" pitchFamily="34" charset="0"/>
                <a:ea typeface="Candara" panose="020E0502030303020204" pitchFamily="34" charset="0"/>
                <a:cs typeface="Candara" panose="020E0502030303020204" pitchFamily="34" charset="0"/>
              </a:rPr>
              <a:t>АВТОЭНКОДЕРЫ</a:t>
            </a:r>
            <a:br>
              <a:rPr lang="ru-RU" sz="1800" kern="100" dirty="0">
                <a:effectLst/>
                <a:latin typeface="Aptos" panose="020B0004020202020204" pitchFamily="34" charset="0"/>
                <a:ea typeface="Aptos" panose="020B0004020202020204" pitchFamily="34" charset="0"/>
                <a:cs typeface="Times New Roman" panose="02020603050405020304" pitchFamily="18" charset="0"/>
              </a:rPr>
            </a:br>
            <a:endParaRPr lang="ru-RU" dirty="0"/>
          </a:p>
        </p:txBody>
      </p:sp>
      <p:pic>
        <p:nvPicPr>
          <p:cNvPr id="3" name="Рисунок 2">
            <a:extLst>
              <a:ext uri="{FF2B5EF4-FFF2-40B4-BE49-F238E27FC236}">
                <a16:creationId xmlns:a16="http://schemas.microsoft.com/office/drawing/2014/main" id="{7ABE2C2E-AFDE-E8A8-0576-C1A01562B14C}"/>
              </a:ext>
            </a:extLst>
          </p:cNvPr>
          <p:cNvPicPr>
            <a:picLocks noChangeAspect="1"/>
          </p:cNvPicPr>
          <p:nvPr/>
        </p:nvPicPr>
        <p:blipFill>
          <a:blip r:embed="rId2"/>
          <a:stretch>
            <a:fillRect/>
          </a:stretch>
        </p:blipFill>
        <p:spPr>
          <a:xfrm>
            <a:off x="3157538" y="828677"/>
            <a:ext cx="7558087" cy="4869224"/>
          </a:xfrm>
          <a:prstGeom prst="rect">
            <a:avLst/>
          </a:prstGeom>
        </p:spPr>
      </p:pic>
      <p:sp>
        <p:nvSpPr>
          <p:cNvPr id="5" name="TextBox 4">
            <a:extLst>
              <a:ext uri="{FF2B5EF4-FFF2-40B4-BE49-F238E27FC236}">
                <a16:creationId xmlns:a16="http://schemas.microsoft.com/office/drawing/2014/main" id="{7DB11936-42DC-74AA-3D54-09A35BA61828}"/>
              </a:ext>
            </a:extLst>
          </p:cNvPr>
          <p:cNvSpPr txBox="1"/>
          <p:nvPr/>
        </p:nvSpPr>
        <p:spPr>
          <a:xfrm>
            <a:off x="3271838" y="6175739"/>
            <a:ext cx="8683227" cy="523220"/>
          </a:xfrm>
          <a:prstGeom prst="rect">
            <a:avLst/>
          </a:prstGeom>
          <a:noFill/>
        </p:spPr>
        <p:txBody>
          <a:bodyPr wrap="square">
            <a:spAutoFit/>
          </a:bodyPr>
          <a:lstStyle/>
          <a:p>
            <a:r>
              <a:rPr lang="ru-RU" sz="2800" dirty="0"/>
              <a:t>Рисунок 1-18. Архитектура </a:t>
            </a:r>
            <a:r>
              <a:rPr lang="ru-RU" sz="2800" dirty="0" err="1"/>
              <a:t>автоэнкодера</a:t>
            </a:r>
            <a:endParaRPr lang="ru-RU" sz="2800" dirty="0"/>
          </a:p>
        </p:txBody>
      </p:sp>
    </p:spTree>
    <p:extLst>
      <p:ext uri="{BB962C8B-B14F-4D97-AF65-F5344CB8AC3E}">
        <p14:creationId xmlns:p14="http://schemas.microsoft.com/office/powerpoint/2010/main" val="2547100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7602710-BDDE-99E6-525F-782FB546B742}"/>
              </a:ext>
            </a:extLst>
          </p:cNvPr>
          <p:cNvSpPr txBox="1"/>
          <p:nvPr/>
        </p:nvSpPr>
        <p:spPr>
          <a:xfrm>
            <a:off x="114300" y="228601"/>
            <a:ext cx="12077700" cy="6324808"/>
          </a:xfrm>
          <a:prstGeom prst="rect">
            <a:avLst/>
          </a:prstGeom>
          <a:noFill/>
        </p:spPr>
        <p:txBody>
          <a:bodyPr wrap="square">
            <a:spAutoFit/>
          </a:bodyPr>
          <a:lstStyle/>
          <a:p>
            <a:pPr algn="just"/>
            <a:r>
              <a:rPr lang="ru-RU" sz="2700" dirty="0"/>
              <a:t>В этой схеме скрытый слой дает сжатое представление входных данных, улавливая их суть, а выходной слой (декодер) восстанавливает входное представление из сжатого. Хотя архитектура </a:t>
            </a:r>
            <a:r>
              <a:rPr lang="ru-RU" sz="2700" dirty="0" err="1"/>
              <a:t>автоэнкодера</a:t>
            </a:r>
            <a:r>
              <a:rPr lang="ru-RU" sz="2700" dirty="0"/>
              <a:t>, показанная на рисунке 1-18, не может справиться со специфическими свойствами последовательных данных, таких как текст, разновидности </a:t>
            </a:r>
            <a:r>
              <a:rPr lang="ru-RU" sz="2700" b="1" dirty="0" err="1"/>
              <a:t>автоэнкодеров</a:t>
            </a:r>
            <a:r>
              <a:rPr lang="ru-RU" sz="2700" dirty="0"/>
              <a:t>, такие как </a:t>
            </a:r>
            <a:r>
              <a:rPr lang="ru-RU" sz="2700" b="1" dirty="0"/>
              <a:t>LSTM-</a:t>
            </a:r>
            <a:r>
              <a:rPr lang="ru-RU" sz="2700" b="1" dirty="0" err="1"/>
              <a:t>автоэнкодеры</a:t>
            </a:r>
            <a:r>
              <a:rPr lang="ru-RU" sz="2700" dirty="0"/>
              <a:t>, хорошо справляются с этой задачей. Более подробную информацию об </a:t>
            </a:r>
            <a:r>
              <a:rPr lang="ru-RU" sz="2700" dirty="0" err="1"/>
              <a:t>автокодировщиках</a:t>
            </a:r>
            <a:r>
              <a:rPr lang="ru-RU" sz="2700" dirty="0"/>
              <a:t> можно найти в [31].</a:t>
            </a:r>
          </a:p>
          <a:p>
            <a:pPr algn="just"/>
            <a:r>
              <a:rPr lang="ru-RU" sz="2700" dirty="0"/>
              <a:t>Здесь мы кратко представили некоторые из популярных архитектур глубокого обучения для ОЕЯ . </a:t>
            </a:r>
          </a:p>
          <a:p>
            <a:pPr algn="just"/>
            <a:r>
              <a:rPr lang="ru-RU" sz="2700" dirty="0"/>
              <a:t>Для более подробного изучения архитектур глубокого обучения в целом, обратитесь к [31], а конкретно для ОЕЯ - к [25]. </a:t>
            </a:r>
          </a:p>
          <a:p>
            <a:pPr algn="just"/>
            <a:r>
              <a:rPr lang="ru-RU" sz="2700" dirty="0"/>
              <a:t>Учитывая все последние достижения DL-моделей, можно подумать, что DL должна стать основным способом создания систем ОЕЯ . Однако для большинства отраслевых задач это далеко не так. Давайте разберемся, почему так происходит.</a:t>
            </a:r>
          </a:p>
        </p:txBody>
      </p:sp>
    </p:spTree>
    <p:extLst>
      <p:ext uri="{BB962C8B-B14F-4D97-AF65-F5344CB8AC3E}">
        <p14:creationId xmlns:p14="http://schemas.microsoft.com/office/powerpoint/2010/main" val="40849961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17D9AC-E60E-4803-5A37-4040518EBDD9}"/>
              </a:ext>
            </a:extLst>
          </p:cNvPr>
          <p:cNvSpPr>
            <a:spLocks noGrp="1"/>
          </p:cNvSpPr>
          <p:nvPr>
            <p:ph type="title"/>
          </p:nvPr>
        </p:nvSpPr>
        <p:spPr>
          <a:xfrm>
            <a:off x="-23813" y="122238"/>
            <a:ext cx="12215813" cy="1325563"/>
          </a:xfrm>
        </p:spPr>
        <p:txBody>
          <a:bodyPr>
            <a:normAutofit/>
          </a:bodyPr>
          <a:lstStyle/>
          <a:p>
            <a:pPr algn="ctr"/>
            <a:r>
              <a:rPr lang="ru-RU" sz="4000" b="1" dirty="0"/>
              <a:t>Почему глубокое обучение пока не является серебряной пулей для ОЕЯ ?</a:t>
            </a:r>
          </a:p>
        </p:txBody>
      </p:sp>
      <p:sp>
        <p:nvSpPr>
          <p:cNvPr id="4" name="TextBox 3">
            <a:extLst>
              <a:ext uri="{FF2B5EF4-FFF2-40B4-BE49-F238E27FC236}">
                <a16:creationId xmlns:a16="http://schemas.microsoft.com/office/drawing/2014/main" id="{2511F170-594E-B97D-B04C-CF07EAE0684A}"/>
              </a:ext>
            </a:extLst>
          </p:cNvPr>
          <p:cNvSpPr txBox="1"/>
          <p:nvPr/>
        </p:nvSpPr>
        <p:spPr>
          <a:xfrm>
            <a:off x="400050" y="1708606"/>
            <a:ext cx="11544300" cy="4832092"/>
          </a:xfrm>
          <a:prstGeom prst="rect">
            <a:avLst/>
          </a:prstGeom>
          <a:noFill/>
        </p:spPr>
        <p:txBody>
          <a:bodyPr wrap="square">
            <a:spAutoFit/>
          </a:bodyPr>
          <a:lstStyle/>
          <a:p>
            <a:pPr algn="just"/>
            <a:r>
              <a:rPr lang="ru-RU" sz="2200" dirty="0"/>
              <a:t>За последние несколько лет DL добилась потрясающих успехов в ОЕЯ . Например, в классификации текстов модели на основе LSTM и CNN превзошли производительность стандартных методов машинного обучения, таких как </a:t>
            </a:r>
            <a:r>
              <a:rPr lang="ru-RU" sz="2200" dirty="0" err="1"/>
              <a:t>Naive</a:t>
            </a:r>
            <a:r>
              <a:rPr lang="ru-RU" sz="2200" dirty="0"/>
              <a:t> </a:t>
            </a:r>
            <a:r>
              <a:rPr lang="ru-RU" sz="2200" dirty="0" err="1"/>
              <a:t>Bayes</a:t>
            </a:r>
            <a:r>
              <a:rPr lang="ru-RU" sz="2200" dirty="0"/>
              <a:t> и SVM, для многих задач классификации. </a:t>
            </a:r>
          </a:p>
          <a:p>
            <a:pPr algn="just"/>
            <a:r>
              <a:rPr lang="ru-RU" sz="2200" dirty="0"/>
              <a:t>Аналогично, LSTM показали лучшие результаты в задачах маркировки последовательностей, таких как извлечение сущностей, по сравнению с CRF-моделями. В последнее время мощные </a:t>
            </a:r>
            <a:r>
              <a:rPr lang="ru-RU" sz="2200" b="1" dirty="0"/>
              <a:t>модели-трансформеры</a:t>
            </a:r>
            <a:r>
              <a:rPr lang="ru-RU" sz="2200" dirty="0"/>
              <a:t> стали передовыми в большинстве задач ОЕЯ , начиная от классификации и заканчивая маркировкой последовательностей. </a:t>
            </a:r>
          </a:p>
          <a:p>
            <a:pPr algn="just"/>
            <a:r>
              <a:rPr lang="ru-RU" sz="2200" dirty="0"/>
              <a:t>В настоящее время огромной тенденцией является использование больших (по количеству параметров) </a:t>
            </a:r>
            <a:r>
              <a:rPr lang="ru-RU" sz="2200" b="1" dirty="0"/>
              <a:t>моделей-трансформеров</a:t>
            </a:r>
            <a:r>
              <a:rPr lang="ru-RU" sz="2200" dirty="0"/>
              <a:t>, их обучение на огромных наборах данных для общих задач ОЕЯ , таких как языковые модели, а затем их адаптация к более мелким задачам. Этот подход (известный как </a:t>
            </a:r>
            <a:r>
              <a:rPr lang="ru-RU" sz="2200" dirty="0" err="1"/>
              <a:t>трансформерное</a:t>
            </a:r>
            <a:r>
              <a:rPr lang="ru-RU" sz="2200" dirty="0"/>
              <a:t> обучение) был успешным и в других областях, таких как компьютерное зрение и речь.</a:t>
            </a:r>
          </a:p>
        </p:txBody>
      </p:sp>
    </p:spTree>
    <p:extLst>
      <p:ext uri="{BB962C8B-B14F-4D97-AF65-F5344CB8AC3E}">
        <p14:creationId xmlns:p14="http://schemas.microsoft.com/office/powerpoint/2010/main" val="15776456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868FA01-DFFC-D43A-F465-2BC9BE7B3953}"/>
              </a:ext>
            </a:extLst>
          </p:cNvPr>
          <p:cNvSpPr txBox="1"/>
          <p:nvPr/>
        </p:nvSpPr>
        <p:spPr>
          <a:xfrm>
            <a:off x="185739" y="388888"/>
            <a:ext cx="11730036" cy="6832640"/>
          </a:xfrm>
          <a:prstGeom prst="rect">
            <a:avLst/>
          </a:prstGeom>
          <a:noFill/>
        </p:spPr>
        <p:txBody>
          <a:bodyPr wrap="square">
            <a:spAutoFit/>
          </a:bodyPr>
          <a:lstStyle/>
          <a:p>
            <a:pPr algn="just"/>
            <a:r>
              <a:rPr lang="ru-RU" sz="2800" dirty="0"/>
              <a:t>Несмотря на такой огромный успех, DL все еще не является серебряной пулей для всех задач ОЕЯ , когда речь идет о промышленных приложениях. Некоторые из основных причин этого заключаются в следующем:</a:t>
            </a:r>
          </a:p>
          <a:p>
            <a:pPr algn="just"/>
            <a:endParaRPr lang="ru-RU" sz="2800" dirty="0"/>
          </a:p>
          <a:p>
            <a:pPr marL="457200" indent="-457200" algn="just">
              <a:buFont typeface="Arial" panose="020B0604020202020204" pitchFamily="34" charset="0"/>
              <a:buChar char="•"/>
            </a:pPr>
            <a:r>
              <a:rPr lang="ru-RU" sz="2800" i="1" dirty="0"/>
              <a:t>Переоценка на небольших наборах данных </a:t>
            </a:r>
            <a:r>
              <a:rPr lang="ru-RU" sz="2800" i="1" dirty="0" err="1"/>
              <a:t>т.е</a:t>
            </a:r>
            <a:r>
              <a:rPr lang="ru-RU" sz="2800" i="1" dirty="0"/>
              <a:t> чрезмерная подгонка на небольших наборах данных</a:t>
            </a:r>
          </a:p>
          <a:p>
            <a:pPr marL="457200" indent="-457200" algn="just">
              <a:buFont typeface="Arial" panose="020B0604020202020204" pitchFamily="34" charset="0"/>
              <a:buChar char="•"/>
            </a:pPr>
            <a:r>
              <a:rPr lang="ru-RU" sz="2800" i="1" dirty="0"/>
              <a:t>Обучение с помощью нескольких снимков и генерация синтетических данных</a:t>
            </a:r>
          </a:p>
          <a:p>
            <a:pPr marL="457200" indent="-457200" algn="just">
              <a:buFont typeface="Arial" panose="020B0604020202020204" pitchFamily="34" charset="0"/>
              <a:buChar char="•"/>
            </a:pPr>
            <a:r>
              <a:rPr lang="ru-RU" sz="2800" i="1"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Адаптация к условиям домена</a:t>
            </a:r>
          </a:p>
          <a:p>
            <a:pPr marL="457200" indent="-457200" algn="just">
              <a:buFont typeface="Arial" panose="020B0604020202020204" pitchFamily="34" charset="0"/>
              <a:buChar char="•"/>
            </a:pPr>
            <a:r>
              <a:rPr lang="ru-RU" sz="2800" i="1"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Интерпретируемые модели</a:t>
            </a:r>
            <a:endParaRPr lang="ru-RU" sz="2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indent="-457200" algn="just">
              <a:buFont typeface="Arial" panose="020B0604020202020204" pitchFamily="34" charset="0"/>
              <a:buChar char="•"/>
            </a:pPr>
            <a:r>
              <a:rPr lang="ru-RU" sz="2800" i="1"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Здравый смысл и знание мира</a:t>
            </a:r>
            <a:endParaRPr lang="ru-RU" sz="2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indent="-457200" algn="just">
              <a:buFont typeface="Arial" panose="020B0604020202020204" pitchFamily="34" charset="0"/>
              <a:buChar char="•"/>
            </a:pPr>
            <a:r>
              <a:rPr lang="ru-RU" sz="2800" i="1"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Стоимость</a:t>
            </a:r>
            <a:endParaRPr lang="ru-RU" sz="2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indent="-457200" algn="just">
              <a:buFont typeface="Arial" panose="020B0604020202020204" pitchFamily="34" charset="0"/>
              <a:buChar char="•"/>
            </a:pPr>
            <a:r>
              <a:rPr lang="ru-RU" sz="2800" i="1"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Развертывание на устройстве</a:t>
            </a:r>
            <a:endParaRPr lang="ru-RU"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ru-RU"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ru-RU" i="1" dirty="0"/>
          </a:p>
        </p:txBody>
      </p:sp>
    </p:spTree>
    <p:extLst>
      <p:ext uri="{BB962C8B-B14F-4D97-AF65-F5344CB8AC3E}">
        <p14:creationId xmlns:p14="http://schemas.microsoft.com/office/powerpoint/2010/main" val="41596832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687B7E-33DD-260C-E13D-9E0DC8518BB5}"/>
              </a:ext>
            </a:extLst>
          </p:cNvPr>
          <p:cNvSpPr>
            <a:spLocks noGrp="1"/>
          </p:cNvSpPr>
          <p:nvPr>
            <p:ph type="title"/>
          </p:nvPr>
        </p:nvSpPr>
        <p:spPr>
          <a:xfrm>
            <a:off x="995362" y="154711"/>
            <a:ext cx="10515600" cy="1325563"/>
          </a:xfrm>
        </p:spPr>
        <p:txBody>
          <a:bodyPr/>
          <a:lstStyle/>
          <a:p>
            <a:r>
              <a:rPr lang="ru-RU" dirty="0"/>
              <a:t>Обзор ОЕЯ : Разговорные агенты</a:t>
            </a:r>
          </a:p>
        </p:txBody>
      </p:sp>
      <p:sp>
        <p:nvSpPr>
          <p:cNvPr id="4" name="TextBox 3">
            <a:extLst>
              <a:ext uri="{FF2B5EF4-FFF2-40B4-BE49-F238E27FC236}">
                <a16:creationId xmlns:a16="http://schemas.microsoft.com/office/drawing/2014/main" id="{86DDCECC-73AE-E125-8104-C9BCB8D32BFF}"/>
              </a:ext>
            </a:extLst>
          </p:cNvPr>
          <p:cNvSpPr txBox="1"/>
          <p:nvPr/>
        </p:nvSpPr>
        <p:spPr>
          <a:xfrm>
            <a:off x="342900" y="1480274"/>
            <a:ext cx="11544300" cy="1569660"/>
          </a:xfrm>
          <a:prstGeom prst="rect">
            <a:avLst/>
          </a:prstGeom>
          <a:noFill/>
        </p:spPr>
        <p:txBody>
          <a:bodyPr wrap="square">
            <a:spAutoFit/>
          </a:bodyPr>
          <a:lstStyle/>
          <a:p>
            <a:r>
              <a:rPr lang="ru-RU" sz="2400" dirty="0"/>
              <a:t>Голосовые разговорные агенты, такие как </a:t>
            </a:r>
            <a:r>
              <a:rPr lang="ru-RU" sz="2400" b="1" i="1" dirty="0"/>
              <a:t>Amazon </a:t>
            </a:r>
            <a:r>
              <a:rPr lang="ru-RU" sz="2400" b="1" i="1" dirty="0" err="1"/>
              <a:t>Alexa</a:t>
            </a:r>
            <a:r>
              <a:rPr lang="ru-RU" sz="2400" b="1" i="1" dirty="0"/>
              <a:t> </a:t>
            </a:r>
            <a:r>
              <a:rPr lang="ru-RU" sz="2400" dirty="0"/>
              <a:t>и </a:t>
            </a:r>
            <a:r>
              <a:rPr lang="ru-RU" sz="2400" b="1" i="1" dirty="0"/>
              <a:t>Apple </a:t>
            </a:r>
            <a:r>
              <a:rPr lang="ru-RU" sz="2400" b="1" i="1" dirty="0" err="1"/>
              <a:t>Siri</a:t>
            </a:r>
            <a:r>
              <a:rPr lang="ru-RU" sz="2400" dirty="0"/>
              <a:t>, являются одними из самых распространенных приложений ОЕЯ , и именно с ними большинство людей уже знакомы. На рисунке 1-19 показана типичная модель взаимодействия разговорного агента.</a:t>
            </a:r>
          </a:p>
        </p:txBody>
      </p:sp>
      <p:pic>
        <p:nvPicPr>
          <p:cNvPr id="5" name="Рисунок 4">
            <a:extLst>
              <a:ext uri="{FF2B5EF4-FFF2-40B4-BE49-F238E27FC236}">
                <a16:creationId xmlns:a16="http://schemas.microsoft.com/office/drawing/2014/main" id="{E318CE0F-25F6-36E1-3112-95F78B125690}"/>
              </a:ext>
            </a:extLst>
          </p:cNvPr>
          <p:cNvPicPr>
            <a:picLocks noChangeAspect="1"/>
          </p:cNvPicPr>
          <p:nvPr/>
        </p:nvPicPr>
        <p:blipFill>
          <a:blip r:embed="rId2"/>
          <a:stretch>
            <a:fillRect/>
          </a:stretch>
        </p:blipFill>
        <p:spPr>
          <a:xfrm>
            <a:off x="3805558" y="3429000"/>
            <a:ext cx="4580884" cy="2462997"/>
          </a:xfrm>
          <a:prstGeom prst="rect">
            <a:avLst/>
          </a:prstGeom>
        </p:spPr>
      </p:pic>
      <p:sp>
        <p:nvSpPr>
          <p:cNvPr id="7" name="TextBox 6">
            <a:extLst>
              <a:ext uri="{FF2B5EF4-FFF2-40B4-BE49-F238E27FC236}">
                <a16:creationId xmlns:a16="http://schemas.microsoft.com/office/drawing/2014/main" id="{E87FF234-F23A-8581-708A-BB7A591C026D}"/>
              </a:ext>
            </a:extLst>
          </p:cNvPr>
          <p:cNvSpPr txBox="1"/>
          <p:nvPr/>
        </p:nvSpPr>
        <p:spPr>
          <a:xfrm>
            <a:off x="3375422" y="6086397"/>
            <a:ext cx="6093618" cy="369332"/>
          </a:xfrm>
          <a:prstGeom prst="rect">
            <a:avLst/>
          </a:prstGeom>
          <a:noFill/>
        </p:spPr>
        <p:txBody>
          <a:bodyPr wrap="square">
            <a:spAutoFit/>
          </a:bodyPr>
          <a:lstStyle/>
          <a:p>
            <a:r>
              <a:rPr lang="ru-RU" dirty="0"/>
              <a:t>Рисунок 1-19. Поток разговорных агентов</a:t>
            </a:r>
          </a:p>
        </p:txBody>
      </p:sp>
    </p:spTree>
    <p:extLst>
      <p:ext uri="{BB962C8B-B14F-4D97-AF65-F5344CB8AC3E}">
        <p14:creationId xmlns:p14="http://schemas.microsoft.com/office/powerpoint/2010/main" val="2490141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2344D5-514B-FAC4-7A71-D31F843274D4}"/>
              </a:ext>
            </a:extLst>
          </p:cNvPr>
          <p:cNvSpPr txBox="1"/>
          <p:nvPr/>
        </p:nvSpPr>
        <p:spPr>
          <a:xfrm>
            <a:off x="0" y="143632"/>
            <a:ext cx="11734800" cy="6073458"/>
          </a:xfrm>
          <a:prstGeom prst="rect">
            <a:avLst/>
          </a:prstGeom>
          <a:noFill/>
        </p:spPr>
        <p:txBody>
          <a:bodyPr wrap="square">
            <a:spAutoFit/>
          </a:bodyPr>
          <a:lstStyle/>
          <a:p>
            <a:pPr algn="just">
              <a:spcAft>
                <a:spcPts val="800"/>
              </a:spcAft>
            </a:pPr>
            <a:r>
              <a:rPr lang="ru-RU" b="1" kern="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Здесь мы рассмотрим все основные компоненты ОЕЯ , используемые в этом потоке:</a:t>
            </a:r>
            <a:endParaRPr lang="ru-RU"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eriod"/>
              <a:tabLst>
                <a:tab pos="180340" algn="l"/>
              </a:tabLst>
            </a:pPr>
            <a:r>
              <a:rPr lang="ru-RU" i="1"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Распознавание и синтез речи: Это основные компоненты любого разговорного агента на основе голоса. </a:t>
            </a:r>
            <a:endParaRPr lang="ru-RU"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tabLst>
                <a:tab pos="180340" algn="l"/>
              </a:tabLst>
            </a:pPr>
            <a:r>
              <a:rPr lang="ru-RU" i="1"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2.	Понимание естественного языка: Это следующий компонент в конвейере разговорного агента, где полученный ответ пользователя (транскрибированный в виде текста) анализируется с помощью системы понимания естественного языка. Этот процесс можно разбить на множество небольших подзадач ОЕЯ , таких как:</a:t>
            </a:r>
            <a:endParaRPr lang="ru-RU" kern="100" dirty="0">
              <a:effectLst/>
              <a:latin typeface="Aptos" panose="020B0004020202020204" pitchFamily="34" charset="0"/>
              <a:ea typeface="Aptos" panose="020B0004020202020204" pitchFamily="34" charset="0"/>
              <a:cs typeface="Times New Roman" panose="02020603050405020304" pitchFamily="18" charset="0"/>
            </a:endParaRPr>
          </a:p>
          <a:p>
            <a:pPr marL="1143000" lvl="2" indent="-228600" algn="just">
              <a:spcAft>
                <a:spcPts val="800"/>
              </a:spcAft>
              <a:buFont typeface="Symbol" panose="05050102010706020507" pitchFamily="18" charset="2"/>
              <a:buChar char=""/>
            </a:pPr>
            <a:r>
              <a:rPr lang="ru-RU"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a:t>
            </a:r>
            <a:r>
              <a:rPr lang="ru-RU" i="1"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Анализ настроения</a:t>
            </a:r>
            <a:r>
              <a:rPr lang="ru-RU"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здесь мы анализируем настроение ответа пользователя. Это будет рассмотрено в лекции 4.</a:t>
            </a:r>
            <a:endParaRPr lang="ru-RU" kern="100" dirty="0">
              <a:effectLst/>
              <a:latin typeface="Aptos" panose="020B0004020202020204" pitchFamily="34" charset="0"/>
              <a:ea typeface="Aptos" panose="020B0004020202020204" pitchFamily="34" charset="0"/>
              <a:cs typeface="Times New Roman" panose="02020603050405020304" pitchFamily="18" charset="0"/>
            </a:endParaRPr>
          </a:p>
          <a:p>
            <a:pPr marL="1143000" lvl="2" indent="-228600" algn="just">
              <a:spcAft>
                <a:spcPts val="800"/>
              </a:spcAft>
              <a:buFont typeface="Symbol" panose="05050102010706020507" pitchFamily="18" charset="2"/>
              <a:buChar char=""/>
            </a:pPr>
            <a:r>
              <a:rPr lang="ru-RU" i="1"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Распознавание именованных элементов:</a:t>
            </a:r>
            <a:r>
              <a:rPr lang="ru-RU"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Здесь мы определяем все важные сущности, которые пользователь упомянул в своем ответе. </a:t>
            </a:r>
            <a:endParaRPr lang="ru-RU" kern="0" dirty="0">
              <a:solidFill>
                <a:srgbClr val="333333"/>
              </a:solidFill>
              <a:latin typeface="Cambria" panose="02040503050406030204" pitchFamily="18" charset="0"/>
              <a:ea typeface="Cambria" panose="02040503050406030204" pitchFamily="18" charset="0"/>
              <a:cs typeface="Cambria" panose="02040503050406030204" pitchFamily="18" charset="0"/>
            </a:endParaRPr>
          </a:p>
          <a:p>
            <a:pPr marL="1143000" lvl="2" indent="-228600" algn="just">
              <a:spcAft>
                <a:spcPts val="800"/>
              </a:spcAft>
              <a:buFont typeface="Symbol" panose="05050102010706020507" pitchFamily="18" charset="2"/>
              <a:buChar char=""/>
            </a:pPr>
            <a:r>
              <a:rPr lang="ru-RU" i="1"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Разрешение разночтений:</a:t>
            </a:r>
            <a:r>
              <a:rPr lang="ru-RU"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Здесь мы находим ссылки на извлеченные сущности из истории разговора. </a:t>
            </a:r>
            <a:endParaRPr lang="ru-RU"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eriod" startAt="3"/>
            </a:pPr>
            <a:r>
              <a:rPr lang="ru-RU" i="1"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Управление диалогом: </a:t>
            </a:r>
            <a:r>
              <a:rPr lang="ru-RU"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После того как мы извлекли полезную информацию из ответа пользователя, мы можем захотеть понять его намерения - например, задает ли он фактический вопрос типа "Какая сегодня погода?" или дает команду типа "Воспроизвести песни Моцарта". приглушение света или уточняющий вопрос. Мы рассмотрим это в </a:t>
            </a:r>
            <a:r>
              <a:rPr lang="ru-RU" kern="0" dirty="0" err="1">
                <a:solidFill>
                  <a:srgbClr val="333333"/>
                </a:solidFill>
                <a:effectLst/>
                <a:latin typeface="Cambria" panose="02040503050406030204" pitchFamily="18" charset="0"/>
                <a:ea typeface="Cambria" panose="02040503050406030204" pitchFamily="18" charset="0"/>
                <a:cs typeface="Cambria" panose="02040503050406030204" pitchFamily="18" charset="0"/>
              </a:rPr>
              <a:t>лекци</a:t>
            </a:r>
            <a:r>
              <a:rPr lang="ru-RU"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6.</a:t>
            </a:r>
            <a:endParaRPr lang="ru-RU"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ru-RU" i="1"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4.	Генерация ответа</a:t>
            </a:r>
            <a:r>
              <a:rPr lang="ru-RU" kern="0" dirty="0">
                <a:solidFill>
                  <a:srgbClr val="333333"/>
                </a:solidFill>
                <a:effectLst/>
                <a:latin typeface="Cambria" panose="02040503050406030204" pitchFamily="18" charset="0"/>
                <a:ea typeface="Cambria" panose="02040503050406030204" pitchFamily="18" charset="0"/>
                <a:cs typeface="Cambria" panose="02040503050406030204" pitchFamily="18" charset="0"/>
              </a:rPr>
              <a:t>:  Наконец, разговорный агент генерирует подходящее действие на основе семантической интерпретации намерений пользователя и дополнительных данных, полученных в ходе диалога с ним. </a:t>
            </a:r>
            <a:endParaRPr lang="ru-RU"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41577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25F309-0C70-1114-30D1-2B99BAD535C2}"/>
              </a:ext>
            </a:extLst>
          </p:cNvPr>
          <p:cNvSpPr>
            <a:spLocks noGrp="1"/>
          </p:cNvSpPr>
          <p:nvPr>
            <p:ph type="title"/>
          </p:nvPr>
        </p:nvSpPr>
        <p:spPr>
          <a:xfrm>
            <a:off x="838200" y="107950"/>
            <a:ext cx="10515600" cy="720725"/>
          </a:xfrm>
        </p:spPr>
        <p:txBody>
          <a:bodyPr/>
          <a:lstStyle/>
          <a:p>
            <a:pPr algn="ctr"/>
            <a:r>
              <a:rPr lang="ru-RU" dirty="0"/>
              <a:t>Подведение итогов лекции</a:t>
            </a:r>
          </a:p>
        </p:txBody>
      </p:sp>
      <p:sp>
        <p:nvSpPr>
          <p:cNvPr id="4" name="TextBox 3">
            <a:extLst>
              <a:ext uri="{FF2B5EF4-FFF2-40B4-BE49-F238E27FC236}">
                <a16:creationId xmlns:a16="http://schemas.microsoft.com/office/drawing/2014/main" id="{D02A134C-0356-734B-CBFE-1ED5A1FE5E56}"/>
              </a:ext>
            </a:extLst>
          </p:cNvPr>
          <p:cNvSpPr txBox="1"/>
          <p:nvPr/>
        </p:nvSpPr>
        <p:spPr>
          <a:xfrm>
            <a:off x="1121568" y="1166842"/>
            <a:ext cx="9948863" cy="5016758"/>
          </a:xfrm>
          <a:prstGeom prst="rect">
            <a:avLst/>
          </a:prstGeom>
          <a:noFill/>
        </p:spPr>
        <p:txBody>
          <a:bodyPr wrap="square">
            <a:spAutoFit/>
          </a:bodyPr>
          <a:lstStyle/>
          <a:p>
            <a:pPr algn="just"/>
            <a:r>
              <a:rPr lang="ru-RU" sz="3200" dirty="0"/>
              <a:t>В этой лекции мы рассмотрели целый ряд тем ОЕЯ - от более широких понятий о том, что такое язык, до конкретного примера применения ОЕЯ в реальном мире. </a:t>
            </a:r>
          </a:p>
          <a:p>
            <a:pPr algn="just"/>
            <a:r>
              <a:rPr lang="ru-RU" sz="3200" dirty="0"/>
              <a:t>Мы также обсудили, как ОЕЯ применяется в реальном мире, некоторые из его проблем и различных задач, а также роль ML и DL в ОЕЯ . </a:t>
            </a:r>
          </a:p>
          <a:p>
            <a:pPr algn="just"/>
            <a:r>
              <a:rPr lang="ru-RU" sz="3200" dirty="0"/>
              <a:t>Эта лекция должна была дать вам базовые знания, на которые мы будем опираться на протяжении всего </a:t>
            </a:r>
            <a:r>
              <a:rPr lang="ru-RU" sz="3200"/>
              <a:t>цикла лекций ОЕЯ. </a:t>
            </a:r>
            <a:endParaRPr lang="ru-RU" sz="3200" dirty="0"/>
          </a:p>
        </p:txBody>
      </p:sp>
    </p:spTree>
    <p:extLst>
      <p:ext uri="{BB962C8B-B14F-4D97-AF65-F5344CB8AC3E}">
        <p14:creationId xmlns:p14="http://schemas.microsoft.com/office/powerpoint/2010/main" val="313854999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2267</TotalTime>
  <Words>5089</Words>
  <Application>Microsoft Office PowerPoint</Application>
  <PresentationFormat>Широкоэкранный</PresentationFormat>
  <Paragraphs>181</Paragraphs>
  <Slides>48</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48</vt:i4>
      </vt:variant>
    </vt:vector>
  </HeadingPairs>
  <TitlesOfParts>
    <vt:vector size="56" baseType="lpstr">
      <vt:lpstr>Aptos</vt:lpstr>
      <vt:lpstr>Aptos Display</vt:lpstr>
      <vt:lpstr>Arial</vt:lpstr>
      <vt:lpstr>Cambria</vt:lpstr>
      <vt:lpstr>Candara</vt:lpstr>
      <vt:lpstr>Symbol</vt:lpstr>
      <vt:lpstr>Times New Roman Cyr</vt:lpstr>
      <vt:lpstr>Тема Office</vt:lpstr>
      <vt:lpstr>Лекция 1. Основы обработки естественных языков</vt:lpstr>
      <vt:lpstr>Презентация PowerPoint</vt:lpstr>
      <vt:lpstr>Презентация PowerPoint</vt:lpstr>
      <vt:lpstr>Презентация PowerPoint</vt:lpstr>
      <vt:lpstr>Основные приложения обработка естественных языков</vt:lpstr>
      <vt:lpstr>Презентация PowerPoint</vt:lpstr>
      <vt:lpstr>Задачи ОЕЯ  </vt:lpstr>
      <vt:lpstr>Презентация PowerPoint</vt:lpstr>
      <vt:lpstr>Что такое язык?</vt:lpstr>
      <vt:lpstr>Строительные блоки языка</vt:lpstr>
      <vt:lpstr>Фонемы</vt:lpstr>
      <vt:lpstr>МОРФЕМЫ И ЛЕКСЕМЫ</vt:lpstr>
      <vt:lpstr>СИНТАКСИС </vt:lpstr>
      <vt:lpstr>КОНТЕКСТ</vt:lpstr>
      <vt:lpstr>Почему ОЕЯ - это сложно? </vt:lpstr>
      <vt:lpstr>Двусмысленность (AMBIGUITY) </vt:lpstr>
      <vt:lpstr>Общие знания</vt:lpstr>
      <vt:lpstr>Машинное обучение, глубокое обучение и ОЕЯ : ОБЗОР</vt:lpstr>
      <vt:lpstr> Подходы ОЕЯ</vt:lpstr>
      <vt:lpstr>Эвристика</vt:lpstr>
      <vt:lpstr>Презентация PowerPoint</vt:lpstr>
      <vt:lpstr>Презентация PowerPoint</vt:lpstr>
      <vt:lpstr>Презентация PowerPoint</vt:lpstr>
      <vt:lpstr>Презентация PowerPoint</vt:lpstr>
      <vt:lpstr>Машинное обучение для ОЕЯ </vt:lpstr>
      <vt:lpstr>NAIVE BAYES</vt:lpstr>
      <vt:lpstr>SUPPORT VECTOR MACHINE</vt:lpstr>
      <vt:lpstr>Презентация PowerPoint</vt:lpstr>
      <vt:lpstr>СКРЫТАЯ МАРКОВСКАЯ МОДЕЛЬ</vt:lpstr>
      <vt:lpstr>Презентация PowerPoint</vt:lpstr>
      <vt:lpstr>УСЛОВНЫЕ СЛУЧАЙНЫЕ ПОЛЯ</vt:lpstr>
      <vt:lpstr>Глубокое обучение для ОЕЯ</vt:lpstr>
      <vt:lpstr>РЕКУРРЕНТНЫЕ НЕЙРОННЫЕ СЕТИ </vt:lpstr>
      <vt:lpstr>Презентация PowerPoint</vt:lpstr>
      <vt:lpstr>ДОЛГАЯ КРАТКОВРЕМЕННАЯ ПАМЯТЬ</vt:lpstr>
      <vt:lpstr>Презентация PowerPoint</vt:lpstr>
      <vt:lpstr>КОНВОЛЮЦИОННЫЕ (СВЕРТОЧНЫЕ) НЕЙРОННЫЕ СЕТИ</vt:lpstr>
      <vt:lpstr>Презентация PowerPoint</vt:lpstr>
      <vt:lpstr>ТРАНСФОРМЕРЫ</vt:lpstr>
      <vt:lpstr>Презентация PowerPoint</vt:lpstr>
      <vt:lpstr>Презентация PowerPoint</vt:lpstr>
      <vt:lpstr>АВТОЭНКОДЕРЫ </vt:lpstr>
      <vt:lpstr>Презентация PowerPoint</vt:lpstr>
      <vt:lpstr>Почему глубокое обучение пока не является серебряной пулей для ОЕЯ ?</vt:lpstr>
      <vt:lpstr>Презентация PowerPoint</vt:lpstr>
      <vt:lpstr>Обзор ОЕЯ : Разговорные агенты</vt:lpstr>
      <vt:lpstr>Презентация PowerPoint</vt:lpstr>
      <vt:lpstr>Подведение итогов лекции</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1. Основы обработки естественных языков</dc:title>
  <dc:creator>Владимир Литвиненко</dc:creator>
  <cp:lastModifiedBy>Владимир Литвиненко</cp:lastModifiedBy>
  <cp:revision>12</cp:revision>
  <dcterms:created xsi:type="dcterms:W3CDTF">2024-02-11T22:04:01Z</dcterms:created>
  <dcterms:modified xsi:type="dcterms:W3CDTF">2024-02-15T00:38:18Z</dcterms:modified>
</cp:coreProperties>
</file>